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8" r:id="rId3"/>
    <p:sldId id="279" r:id="rId4"/>
    <p:sldId id="281" r:id="rId5"/>
    <p:sldId id="280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5" d="100"/>
          <a:sy n="55" d="100"/>
        </p:scale>
        <p:origin x="1072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3.png"/><Relationship Id="rId18" Type="http://schemas.openxmlformats.org/officeDocument/2006/relationships/image" Target="../media/image38.png"/><Relationship Id="rId3" Type="http://schemas.openxmlformats.org/officeDocument/2006/relationships/image" Target="../media/image25.png"/><Relationship Id="rId7" Type="http://schemas.openxmlformats.org/officeDocument/2006/relationships/image" Target="../media/image20.png"/><Relationship Id="rId12" Type="http://schemas.openxmlformats.org/officeDocument/2006/relationships/image" Target="../media/image32.png"/><Relationship Id="rId17" Type="http://schemas.openxmlformats.org/officeDocument/2006/relationships/image" Target="../media/image37.png"/><Relationship Id="rId2" Type="http://schemas.openxmlformats.org/officeDocument/2006/relationships/image" Target="../media/image17.png"/><Relationship Id="rId16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11" Type="http://schemas.openxmlformats.org/officeDocument/2006/relationships/image" Target="../media/image31.png"/><Relationship Id="rId5" Type="http://schemas.openxmlformats.org/officeDocument/2006/relationships/image" Target="../media/image27.png"/><Relationship Id="rId15" Type="http://schemas.openxmlformats.org/officeDocument/2006/relationships/image" Target="../media/image35.png"/><Relationship Id="rId10" Type="http://schemas.openxmlformats.org/officeDocument/2006/relationships/image" Target="../media/image30.png"/><Relationship Id="rId4" Type="http://schemas.openxmlformats.org/officeDocument/2006/relationships/image" Target="../media/image26.png"/><Relationship Id="rId9" Type="http://schemas.openxmlformats.org/officeDocument/2006/relationships/image" Target="../media/image21.png"/><Relationship Id="rId14" Type="http://schemas.openxmlformats.org/officeDocument/2006/relationships/image" Target="../media/image3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9.png"/><Relationship Id="rId7" Type="http://schemas.openxmlformats.org/officeDocument/2006/relationships/image" Target="../media/image4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51.png"/><Relationship Id="rId18" Type="http://schemas.openxmlformats.org/officeDocument/2006/relationships/image" Target="../media/image56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12" Type="http://schemas.openxmlformats.org/officeDocument/2006/relationships/image" Target="../media/image50.png"/><Relationship Id="rId17" Type="http://schemas.openxmlformats.org/officeDocument/2006/relationships/image" Target="../media/image55.png"/><Relationship Id="rId2" Type="http://schemas.openxmlformats.org/officeDocument/2006/relationships/image" Target="../media/image17.png"/><Relationship Id="rId16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11" Type="http://schemas.openxmlformats.org/officeDocument/2006/relationships/image" Target="../media/image49.png"/><Relationship Id="rId5" Type="http://schemas.openxmlformats.org/officeDocument/2006/relationships/image" Target="../media/image45.png"/><Relationship Id="rId15" Type="http://schemas.openxmlformats.org/officeDocument/2006/relationships/image" Target="../media/image53.png"/><Relationship Id="rId10" Type="http://schemas.openxmlformats.org/officeDocument/2006/relationships/image" Target="../media/image48.png"/><Relationship Id="rId4" Type="http://schemas.openxmlformats.org/officeDocument/2006/relationships/image" Target="../media/image44.png"/><Relationship Id="rId9" Type="http://schemas.openxmlformats.org/officeDocument/2006/relationships/image" Target="../media/image21.png"/><Relationship Id="rId14" Type="http://schemas.openxmlformats.org/officeDocument/2006/relationships/image" Target="../media/image5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7.png"/><Relationship Id="rId7" Type="http://schemas.openxmlformats.org/officeDocument/2006/relationships/image" Target="../media/image5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18.png"/><Relationship Id="rId7" Type="http://schemas.openxmlformats.org/officeDocument/2006/relationships/image" Target="../media/image62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10" Type="http://schemas.openxmlformats.org/officeDocument/2006/relationships/image" Target="../media/image24.png"/><Relationship Id="rId4" Type="http://schemas.openxmlformats.org/officeDocument/2006/relationships/image" Target="../media/image61.png"/><Relationship Id="rId9" Type="http://schemas.openxmlformats.org/officeDocument/2006/relationships/image" Target="../media/image6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png"/><Relationship Id="rId11" Type="http://schemas.openxmlformats.org/officeDocument/2006/relationships/image" Target="../media/image21.png"/><Relationship Id="rId5" Type="http://schemas.openxmlformats.org/officeDocument/2006/relationships/image" Target="../media/image67.png"/><Relationship Id="rId10" Type="http://schemas.openxmlformats.org/officeDocument/2006/relationships/image" Target="../media/image71.png"/><Relationship Id="rId4" Type="http://schemas.openxmlformats.org/officeDocument/2006/relationships/image" Target="../media/image66.png"/><Relationship Id="rId9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72.png"/><Relationship Id="rId7" Type="http://schemas.openxmlformats.org/officeDocument/2006/relationships/image" Target="../media/image20.png"/><Relationship Id="rId12" Type="http://schemas.openxmlformats.org/officeDocument/2006/relationships/image" Target="../media/image2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.png"/><Relationship Id="rId11" Type="http://schemas.openxmlformats.org/officeDocument/2006/relationships/image" Target="../media/image78.png"/><Relationship Id="rId5" Type="http://schemas.openxmlformats.org/officeDocument/2006/relationships/image" Target="../media/image74.png"/><Relationship Id="rId10" Type="http://schemas.openxmlformats.org/officeDocument/2006/relationships/image" Target="../media/image77.png"/><Relationship Id="rId4" Type="http://schemas.openxmlformats.org/officeDocument/2006/relationships/image" Target="../media/image73.png"/><Relationship Id="rId9" Type="http://schemas.openxmlformats.org/officeDocument/2006/relationships/image" Target="../media/image7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13" Type="http://schemas.openxmlformats.org/officeDocument/2006/relationships/image" Target="../media/image87.png"/><Relationship Id="rId3" Type="http://schemas.openxmlformats.org/officeDocument/2006/relationships/image" Target="../media/image79.png"/><Relationship Id="rId7" Type="http://schemas.openxmlformats.org/officeDocument/2006/relationships/image" Target="../media/image20.png"/><Relationship Id="rId12" Type="http://schemas.openxmlformats.org/officeDocument/2006/relationships/image" Target="../media/image86.png"/><Relationship Id="rId17" Type="http://schemas.openxmlformats.org/officeDocument/2006/relationships/image" Target="../media/image91.png"/><Relationship Id="rId2" Type="http://schemas.openxmlformats.org/officeDocument/2006/relationships/image" Target="../media/image17.png"/><Relationship Id="rId16" Type="http://schemas.openxmlformats.org/officeDocument/2006/relationships/image" Target="../media/image9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2.png"/><Relationship Id="rId11" Type="http://schemas.openxmlformats.org/officeDocument/2006/relationships/image" Target="../media/image85.png"/><Relationship Id="rId5" Type="http://schemas.openxmlformats.org/officeDocument/2006/relationships/image" Target="../media/image81.png"/><Relationship Id="rId15" Type="http://schemas.openxmlformats.org/officeDocument/2006/relationships/image" Target="../media/image89.png"/><Relationship Id="rId10" Type="http://schemas.openxmlformats.org/officeDocument/2006/relationships/image" Target="../media/image21.png"/><Relationship Id="rId4" Type="http://schemas.openxmlformats.org/officeDocument/2006/relationships/image" Target="../media/image80.png"/><Relationship Id="rId9" Type="http://schemas.openxmlformats.org/officeDocument/2006/relationships/image" Target="../media/image84.png"/><Relationship Id="rId14" Type="http://schemas.openxmlformats.org/officeDocument/2006/relationships/image" Target="../media/image8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13" Type="http://schemas.openxmlformats.org/officeDocument/2006/relationships/image" Target="../media/image99.png"/><Relationship Id="rId3" Type="http://schemas.openxmlformats.org/officeDocument/2006/relationships/image" Target="../media/image18.png"/><Relationship Id="rId7" Type="http://schemas.openxmlformats.org/officeDocument/2006/relationships/image" Target="../media/image21.png"/><Relationship Id="rId12" Type="http://schemas.openxmlformats.org/officeDocument/2006/relationships/image" Target="../media/image9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97.png"/><Relationship Id="rId5" Type="http://schemas.openxmlformats.org/officeDocument/2006/relationships/image" Target="../media/image93.png"/><Relationship Id="rId10" Type="http://schemas.openxmlformats.org/officeDocument/2006/relationships/image" Target="../media/image96.png"/><Relationship Id="rId4" Type="http://schemas.openxmlformats.org/officeDocument/2006/relationships/image" Target="../media/image92.png"/><Relationship Id="rId9" Type="http://schemas.openxmlformats.org/officeDocument/2006/relationships/image" Target="../media/image9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00.png"/><Relationship Id="rId7" Type="http://schemas.openxmlformats.org/officeDocument/2006/relationships/image" Target="../media/image20.png"/><Relationship Id="rId12" Type="http://schemas.openxmlformats.org/officeDocument/2006/relationships/image" Target="../media/image107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3.png"/><Relationship Id="rId11" Type="http://schemas.openxmlformats.org/officeDocument/2006/relationships/image" Target="../media/image106.png"/><Relationship Id="rId5" Type="http://schemas.openxmlformats.org/officeDocument/2006/relationships/image" Target="../media/image102.png"/><Relationship Id="rId10" Type="http://schemas.openxmlformats.org/officeDocument/2006/relationships/image" Target="../media/image105.png"/><Relationship Id="rId4" Type="http://schemas.openxmlformats.org/officeDocument/2006/relationships/image" Target="../media/image101.png"/><Relationship Id="rId9" Type="http://schemas.openxmlformats.org/officeDocument/2006/relationships/image" Target="../media/image10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13" Type="http://schemas.openxmlformats.org/officeDocument/2006/relationships/image" Target="../media/image116.png"/><Relationship Id="rId3" Type="http://schemas.openxmlformats.org/officeDocument/2006/relationships/image" Target="../media/image108.png"/><Relationship Id="rId7" Type="http://schemas.openxmlformats.org/officeDocument/2006/relationships/image" Target="../media/image112.png"/><Relationship Id="rId12" Type="http://schemas.openxmlformats.org/officeDocument/2006/relationships/image" Target="../media/image115.png"/><Relationship Id="rId2" Type="http://schemas.openxmlformats.org/officeDocument/2006/relationships/image" Target="../media/image17.png"/><Relationship Id="rId16" Type="http://schemas.openxmlformats.org/officeDocument/2006/relationships/image" Target="../media/image1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1.png"/><Relationship Id="rId11" Type="http://schemas.openxmlformats.org/officeDocument/2006/relationships/image" Target="../media/image114.png"/><Relationship Id="rId5" Type="http://schemas.openxmlformats.org/officeDocument/2006/relationships/image" Target="../media/image110.png"/><Relationship Id="rId15" Type="http://schemas.openxmlformats.org/officeDocument/2006/relationships/image" Target="../media/image118.png"/><Relationship Id="rId10" Type="http://schemas.openxmlformats.org/officeDocument/2006/relationships/image" Target="../media/image21.png"/><Relationship Id="rId4" Type="http://schemas.openxmlformats.org/officeDocument/2006/relationships/image" Target="../media/image109.png"/><Relationship Id="rId9" Type="http://schemas.openxmlformats.org/officeDocument/2006/relationships/image" Target="../media/image20.png"/><Relationship Id="rId14" Type="http://schemas.openxmlformats.org/officeDocument/2006/relationships/image" Target="../media/image11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png"/><Relationship Id="rId3" Type="http://schemas.openxmlformats.org/officeDocument/2006/relationships/image" Target="../media/image120.png"/><Relationship Id="rId7" Type="http://schemas.openxmlformats.org/officeDocument/2006/relationships/image" Target="../media/image2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126.png"/><Relationship Id="rId5" Type="http://schemas.openxmlformats.org/officeDocument/2006/relationships/image" Target="../media/image122.png"/><Relationship Id="rId10" Type="http://schemas.openxmlformats.org/officeDocument/2006/relationships/image" Target="../media/image125.png"/><Relationship Id="rId4" Type="http://schemas.openxmlformats.org/officeDocument/2006/relationships/image" Target="../media/image121.png"/><Relationship Id="rId9" Type="http://schemas.openxmlformats.org/officeDocument/2006/relationships/image" Target="../media/image12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27.png"/><Relationship Id="rId7" Type="http://schemas.openxmlformats.org/officeDocument/2006/relationships/image" Target="../media/image12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8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4.png"/><Relationship Id="rId3" Type="http://schemas.openxmlformats.org/officeDocument/2006/relationships/image" Target="../media/image20.png"/><Relationship Id="rId7" Type="http://schemas.openxmlformats.org/officeDocument/2006/relationships/image" Target="../media/image133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2.png"/><Relationship Id="rId5" Type="http://schemas.openxmlformats.org/officeDocument/2006/relationships/image" Target="../media/image131.png"/><Relationship Id="rId10" Type="http://schemas.openxmlformats.org/officeDocument/2006/relationships/image" Target="../media/image136.png"/><Relationship Id="rId4" Type="http://schemas.openxmlformats.org/officeDocument/2006/relationships/image" Target="../media/image21.png"/><Relationship Id="rId9" Type="http://schemas.openxmlformats.org/officeDocument/2006/relationships/image" Target="../media/image13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9.png"/><Relationship Id="rId3" Type="http://schemas.openxmlformats.org/officeDocument/2006/relationships/image" Target="../media/image18.png"/><Relationship Id="rId7" Type="http://schemas.openxmlformats.org/officeDocument/2006/relationships/image" Target="../media/image13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37.png"/><Relationship Id="rId9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5.png"/><Relationship Id="rId13" Type="http://schemas.openxmlformats.org/officeDocument/2006/relationships/image" Target="../media/image148.png"/><Relationship Id="rId3" Type="http://schemas.openxmlformats.org/officeDocument/2006/relationships/image" Target="../media/image140.png"/><Relationship Id="rId7" Type="http://schemas.openxmlformats.org/officeDocument/2006/relationships/image" Target="../media/image144.png"/><Relationship Id="rId12" Type="http://schemas.openxmlformats.org/officeDocument/2006/relationships/image" Target="../media/image147.png"/><Relationship Id="rId2" Type="http://schemas.openxmlformats.org/officeDocument/2006/relationships/image" Target="../media/image17.png"/><Relationship Id="rId16" Type="http://schemas.openxmlformats.org/officeDocument/2006/relationships/image" Target="../media/image1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3.png"/><Relationship Id="rId11" Type="http://schemas.openxmlformats.org/officeDocument/2006/relationships/image" Target="../media/image146.png"/><Relationship Id="rId5" Type="http://schemas.openxmlformats.org/officeDocument/2006/relationships/image" Target="../media/image142.png"/><Relationship Id="rId15" Type="http://schemas.openxmlformats.org/officeDocument/2006/relationships/image" Target="../media/image150.png"/><Relationship Id="rId10" Type="http://schemas.openxmlformats.org/officeDocument/2006/relationships/image" Target="../media/image21.png"/><Relationship Id="rId4" Type="http://schemas.openxmlformats.org/officeDocument/2006/relationships/image" Target="../media/image141.png"/><Relationship Id="rId9" Type="http://schemas.openxmlformats.org/officeDocument/2006/relationships/image" Target="../media/image20.png"/><Relationship Id="rId14" Type="http://schemas.openxmlformats.org/officeDocument/2006/relationships/image" Target="../media/image149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7.png"/><Relationship Id="rId13" Type="http://schemas.openxmlformats.org/officeDocument/2006/relationships/image" Target="../media/image160.png"/><Relationship Id="rId3" Type="http://schemas.openxmlformats.org/officeDocument/2006/relationships/image" Target="../media/image152.png"/><Relationship Id="rId7" Type="http://schemas.openxmlformats.org/officeDocument/2006/relationships/image" Target="../media/image156.png"/><Relationship Id="rId12" Type="http://schemas.openxmlformats.org/officeDocument/2006/relationships/image" Target="../media/image15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5.png"/><Relationship Id="rId11" Type="http://schemas.openxmlformats.org/officeDocument/2006/relationships/image" Target="../media/image21.png"/><Relationship Id="rId5" Type="http://schemas.openxmlformats.org/officeDocument/2006/relationships/image" Target="../media/image154.png"/><Relationship Id="rId15" Type="http://schemas.openxmlformats.org/officeDocument/2006/relationships/image" Target="../media/image162.png"/><Relationship Id="rId10" Type="http://schemas.openxmlformats.org/officeDocument/2006/relationships/image" Target="../media/image158.png"/><Relationship Id="rId4" Type="http://schemas.openxmlformats.org/officeDocument/2006/relationships/image" Target="../media/image153.png"/><Relationship Id="rId9" Type="http://schemas.openxmlformats.org/officeDocument/2006/relationships/image" Target="../media/image20.png"/><Relationship Id="rId14" Type="http://schemas.openxmlformats.org/officeDocument/2006/relationships/image" Target="../media/image16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6.png"/><Relationship Id="rId3" Type="http://schemas.openxmlformats.org/officeDocument/2006/relationships/image" Target="../media/image163.png"/><Relationship Id="rId7" Type="http://schemas.openxmlformats.org/officeDocument/2006/relationships/image" Target="../media/image2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24.png"/><Relationship Id="rId5" Type="http://schemas.openxmlformats.org/officeDocument/2006/relationships/image" Target="../media/image165.png"/><Relationship Id="rId10" Type="http://schemas.openxmlformats.org/officeDocument/2006/relationships/image" Target="../media/image168.png"/><Relationship Id="rId4" Type="http://schemas.openxmlformats.org/officeDocument/2006/relationships/image" Target="../media/image164.png"/><Relationship Id="rId9" Type="http://schemas.openxmlformats.org/officeDocument/2006/relationships/image" Target="../media/image16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70.png"/><Relationship Id="rId7" Type="http://schemas.openxmlformats.org/officeDocument/2006/relationships/image" Target="../media/image20.png"/><Relationship Id="rId12" Type="http://schemas.openxmlformats.org/officeDocument/2006/relationships/image" Target="../media/image177.png"/><Relationship Id="rId2" Type="http://schemas.openxmlformats.org/officeDocument/2006/relationships/image" Target="../media/image16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3.png"/><Relationship Id="rId11" Type="http://schemas.openxmlformats.org/officeDocument/2006/relationships/image" Target="../media/image176.png"/><Relationship Id="rId5" Type="http://schemas.openxmlformats.org/officeDocument/2006/relationships/image" Target="../media/image172.png"/><Relationship Id="rId10" Type="http://schemas.openxmlformats.org/officeDocument/2006/relationships/image" Target="../media/image175.png"/><Relationship Id="rId4" Type="http://schemas.openxmlformats.org/officeDocument/2006/relationships/image" Target="../media/image171.png"/><Relationship Id="rId9" Type="http://schemas.openxmlformats.org/officeDocument/2006/relationships/image" Target="../media/image174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1.png"/><Relationship Id="rId3" Type="http://schemas.openxmlformats.org/officeDocument/2006/relationships/image" Target="../media/image5.png"/><Relationship Id="rId7" Type="http://schemas.openxmlformats.org/officeDocument/2006/relationships/image" Target="../media/image18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179.png"/><Relationship Id="rId4" Type="http://schemas.openxmlformats.org/officeDocument/2006/relationships/image" Target="../media/image17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499" y="5739294"/>
            <a:ext cx="11049000" cy="38996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4168080"/>
            <a:ext cx="8096250" cy="74295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4415730"/>
            <a:ext cx="495300" cy="4953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6096000"/>
            <a:ext cx="11049000" cy="28575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82000" y="964075"/>
            <a:ext cx="4286250" cy="3810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73869" y="632520"/>
            <a:ext cx="8501062" cy="11391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4484"/>
              </a:lnSpc>
            </a:pPr>
            <a:r>
              <a:rPr sz="3900" b="0" i="0" u="none" dirty="0">
                <a:solidFill>
                  <a:srgbClr val="FFFFFF"/>
                </a:solidFill>
                <a:latin typeface="Outfit ExtraBold"/>
              </a:rPr>
              <a:t>Advancing IFB Community Banking, MSME &amp; Retail Finance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3869" y="2320230"/>
            <a:ext cx="8096250" cy="586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310"/>
              </a:lnSpc>
            </a:pPr>
            <a:r>
              <a:rPr sz="1650" b="0" i="0" u="none" dirty="0">
                <a:solidFill>
                  <a:srgbClr val="A7F3D0"/>
                </a:solidFill>
                <a:latin typeface="Plus Jakarta Sans Medium"/>
              </a:rPr>
              <a:t>Building the Backbone for Startups, Entrepreneurs and Inclusive Economic Growth in Ethiopia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37869" y="6238875"/>
            <a:ext cx="2543175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 u="none">
                <a:solidFill>
                  <a:srgbClr val="94A3B8"/>
                </a:solidFill>
                <a:latin typeface="Plus Jakarta Sans SemiBold"/>
              </a:rPr>
              <a:t>ADVANCING INCLUSIVE ISLAMIC FINANCE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471820" y="6238875"/>
            <a:ext cx="148679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 u="none">
                <a:solidFill>
                  <a:srgbClr val="94A3B8"/>
                </a:solidFill>
                <a:latin typeface="Plus Jakarta Sans SemiBold"/>
              </a:rPr>
              <a:t>01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91218" y="5848632"/>
            <a:ext cx="128587" cy="123825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500" y="6253162"/>
            <a:ext cx="122039" cy="1143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356568" y="6238875"/>
            <a:ext cx="390525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 u="none">
                <a:solidFill>
                  <a:srgbClr val="D97706"/>
                </a:solidFill>
                <a:latin typeface="Plus Jakarta Sans SemiBold"/>
              </a:rPr>
              <a:t>IHSAN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57300" y="4441031"/>
            <a:ext cx="2530316" cy="219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FFFFFF"/>
                </a:solidFill>
                <a:latin typeface="Outfit"/>
              </a:rPr>
              <a:t>Prepared by Muktar Hadji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09662" y="4814073"/>
            <a:ext cx="2409825" cy="5997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27"/>
              </a:lnSpc>
            </a:pPr>
            <a:r>
              <a:rPr sz="1050" b="0" i="0" u="none" dirty="0">
                <a:solidFill>
                  <a:srgbClr val="CBD5E1"/>
                </a:solidFill>
                <a:latin typeface="Plus Jakarta Sans"/>
              </a:rPr>
              <a:t>Head of Interest</a:t>
            </a:r>
            <a:r>
              <a:rPr lang="en-US" sz="1050" b="0" i="0" u="none" dirty="0">
                <a:solidFill>
                  <a:srgbClr val="CBD5E1"/>
                </a:solidFill>
                <a:latin typeface="Plus Jakarta Sans"/>
              </a:rPr>
              <a:t> free banking- IHSAN  </a:t>
            </a:r>
          </a:p>
          <a:p>
            <a:pPr algn="l">
              <a:lnSpc>
                <a:spcPts val="1627"/>
              </a:lnSpc>
            </a:pPr>
            <a:endParaRPr lang="en-US" sz="1050" dirty="0">
              <a:solidFill>
                <a:srgbClr val="CBD5E1"/>
              </a:solidFill>
              <a:latin typeface="Plus Jakarta Sans"/>
            </a:endParaRPr>
          </a:p>
          <a:p>
            <a:pPr algn="ctr">
              <a:lnSpc>
                <a:spcPts val="1627"/>
              </a:lnSpc>
            </a:pPr>
            <a:r>
              <a:rPr sz="1050" b="0" i="0" u="none" dirty="0" err="1">
                <a:solidFill>
                  <a:srgbClr val="CBD5E1"/>
                </a:solidFill>
                <a:latin typeface="Plus Jakarta Sans"/>
              </a:rPr>
              <a:t>Siinqee</a:t>
            </a:r>
            <a:r>
              <a:rPr sz="1050" b="0" i="0" u="none" dirty="0">
                <a:solidFill>
                  <a:srgbClr val="CBD5E1"/>
                </a:solidFill>
                <a:latin typeface="Plus Jakarta Sans"/>
              </a:rPr>
              <a:t> Bank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2420" y="1505723"/>
            <a:ext cx="7893934" cy="47413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45406" y="2208460"/>
            <a:ext cx="9501187" cy="17743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4657"/>
              </a:lnSpc>
            </a:pPr>
            <a:r>
              <a:rPr sz="4050" b="1" i="0" u="none">
                <a:solidFill>
                  <a:srgbClr val="0F172A"/>
                </a:solidFill>
                <a:latin typeface="Outfit"/>
              </a:rPr>
              <a:t>Connecting Global Expertise with Africa's Emerging Islamic Finance Markets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71625" y="4173289"/>
            <a:ext cx="9048750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sz="1500" b="0" i="0" u="none">
                <a:solidFill>
                  <a:srgbClr val="475569"/>
                </a:solidFill>
                <a:latin typeface="Plus Jakarta Sans"/>
              </a:rPr>
              <a:t>Accelerating ethical finance, Shariah-compliant solutions, regulatory integration, and sustainable economic growth across Africa.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00400" y="5068639"/>
            <a:ext cx="7419975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0" i="0" u="none">
                <a:solidFill>
                  <a:srgbClr val="0D9488"/>
                </a:solidFill>
                <a:latin typeface="Plus Jakarta Sans SemiBold"/>
              </a:rPr>
              <a:t> August 17, 2026  Addis Ababa, Ethiopia  Patroned by National Bank of Ethiopia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6000" y="1657114"/>
            <a:ext cx="163859" cy="1524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3200" y="5092451"/>
            <a:ext cx="133350" cy="1524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71975" y="5092451"/>
            <a:ext cx="114300" cy="1524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7475" y="5092451"/>
            <a:ext cx="190500" cy="152400"/>
          </a:xfrm>
          <a:prstGeom prst="rect">
            <a:avLst/>
          </a:prstGeom>
        </p:spPr>
      </p:pic>
      <p:pic>
        <p:nvPicPr>
          <p:cNvPr id="14" name="Picture 13" descr="image.png">
            <a:extLst>
              <a:ext uri="{FF2B5EF4-FFF2-40B4-BE49-F238E27FC236}">
                <a16:creationId xmlns:a16="http://schemas.microsoft.com/office/drawing/2014/main" id="{CF9BE5D6-86B7-A199-BBB3-9AACAF54081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6427694"/>
            <a:ext cx="12192000" cy="43030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1500" y="476250"/>
            <a:ext cx="5600700" cy="8309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 dirty="0">
                <a:solidFill>
                  <a:srgbClr val="0D9488"/>
                </a:solidFill>
                <a:latin typeface="Outfit"/>
              </a:rPr>
              <a:t>Ethiopia: Gateway for </a:t>
            </a:r>
            <a:r>
              <a:rPr lang="en-US" sz="2700" b="1" i="0" u="none" dirty="0">
                <a:solidFill>
                  <a:srgbClr val="0D9488"/>
                </a:solidFill>
                <a:latin typeface="Outfit"/>
              </a:rPr>
              <a:t>Interest free banking- </a:t>
            </a:r>
            <a:r>
              <a:rPr sz="2700" b="1" i="0" u="none" dirty="0">
                <a:solidFill>
                  <a:srgbClr val="0D9488"/>
                </a:solidFill>
                <a:latin typeface="Outfit"/>
              </a:rPr>
              <a:t>Ethical Finance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0"/>
            <a:ext cx="59055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1500" y="1619250"/>
            <a:ext cx="560070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0" u="none">
                <a:solidFill>
                  <a:srgbClr val="0F172A"/>
                </a:solidFill>
                <a:latin typeface="Outfit SemiBold"/>
              </a:rPr>
              <a:t>Financial Sector Reforms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1500" y="2019300"/>
            <a:ext cx="5334000" cy="971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>
                <a:solidFill>
                  <a:srgbClr val="334155"/>
                </a:solidFill>
                <a:latin typeface="Plus Jakarta Sans"/>
              </a:rPr>
              <a:t>Under the patronage of the National Bank of Ethiopia, sweeping reforms are enabling full-fledged interest-free banks, takaful operators, and capital market instruments to thrive alongside conventional banking systems.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1500" y="3105150"/>
            <a:ext cx="5334000" cy="7286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>
                <a:solidFill>
                  <a:srgbClr val="334155"/>
                </a:solidFill>
                <a:latin typeface="Plus Jakarta Sans"/>
              </a:rPr>
              <a:t>With the opening of the Ethiopian Securities Exchange and expanding digital financial channels, Addis Ababa is emerging as East Africa's leading hub for Shariah-compliant finance and investment.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FC8F4B-180C-EA58-D406-6F8A04F22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>
            <a:extLst>
              <a:ext uri="{FF2B5EF4-FFF2-40B4-BE49-F238E27FC236}">
                <a16:creationId xmlns:a16="http://schemas.microsoft.com/office/drawing/2014/main" id="{90BBA96A-D09E-D789-78FB-187A33A77C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>
            <a:extLst>
              <a:ext uri="{FF2B5EF4-FFF2-40B4-BE49-F238E27FC236}">
                <a16:creationId xmlns:a16="http://schemas.microsoft.com/office/drawing/2014/main" id="{A94F1309-C207-F101-02C6-B4A76D64A5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700337"/>
            <a:ext cx="3867150" cy="21717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1FB75C2-8BE2-90DB-AED3-9136894D4CBE}"/>
              </a:ext>
            </a:extLst>
          </p:cNvPr>
          <p:cNvSpPr txBox="1"/>
          <p:nvPr/>
        </p:nvSpPr>
        <p:spPr>
          <a:xfrm>
            <a:off x="952500" y="3081337"/>
            <a:ext cx="3105150" cy="8582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6600"/>
              </a:lnSpc>
            </a:pPr>
            <a:r>
              <a:rPr lang="en-US" sz="6600" b="0" i="0" u="none" dirty="0">
                <a:solidFill>
                  <a:srgbClr val="FFFFFF"/>
                </a:solidFill>
                <a:latin typeface="Outfit ExtraBold"/>
              </a:rPr>
              <a:t>60</a:t>
            </a:r>
            <a:r>
              <a:rPr sz="6600" b="0" i="0" u="none" dirty="0">
                <a:solidFill>
                  <a:srgbClr val="FFFFFF"/>
                </a:solidFill>
                <a:latin typeface="Outfit ExtraBold"/>
              </a:rPr>
              <a:t>M+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94D9F61-B904-A1CD-0F0F-C2D15E92F155}"/>
              </a:ext>
            </a:extLst>
          </p:cNvPr>
          <p:cNvSpPr txBox="1"/>
          <p:nvPr/>
        </p:nvSpPr>
        <p:spPr>
          <a:xfrm>
            <a:off x="952500" y="4014787"/>
            <a:ext cx="3105150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0" i="0" u="none" dirty="0">
                <a:solidFill>
                  <a:srgbClr val="CCFBF1"/>
                </a:solidFill>
                <a:latin typeface="Plus Jakarta Sans SemiBold"/>
              </a:rPr>
              <a:t>Unbanked Population in E</a:t>
            </a:r>
            <a:r>
              <a:rPr lang="en-US" sz="1500" b="0" i="0" u="none" dirty="0">
                <a:solidFill>
                  <a:srgbClr val="CCFBF1"/>
                </a:solidFill>
                <a:latin typeface="Plus Jakarta Sans SemiBold"/>
              </a:rPr>
              <a:t>thiopia</a:t>
            </a:r>
            <a:endParaRPr sz="1500" b="0" i="0" u="none" dirty="0">
              <a:solidFill>
                <a:srgbClr val="CCFBF1"/>
              </a:solidFill>
              <a:latin typeface="Plus Jakarta Sans SemiBold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B48894-E985-7231-BFF6-90973E308D8F}"/>
              </a:ext>
            </a:extLst>
          </p:cNvPr>
          <p:cNvSpPr txBox="1"/>
          <p:nvPr/>
        </p:nvSpPr>
        <p:spPr>
          <a:xfrm>
            <a:off x="4914900" y="3043237"/>
            <a:ext cx="704088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0" u="none">
                <a:solidFill>
                  <a:srgbClr val="0F172A"/>
                </a:solidFill>
                <a:latin typeface="Outfit SemiBold"/>
              </a:rPr>
              <a:t>Substantial Financial Inclusion Drive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C33984F-B432-C767-9AD6-306FADE02E34}"/>
              </a:ext>
            </a:extLst>
          </p:cNvPr>
          <p:cNvSpPr txBox="1"/>
          <p:nvPr/>
        </p:nvSpPr>
        <p:spPr>
          <a:xfrm>
            <a:off x="4914900" y="3443287"/>
            <a:ext cx="6705600" cy="971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 dirty="0">
                <a:solidFill>
                  <a:srgbClr val="334155"/>
                </a:solidFill>
                <a:latin typeface="Plus Jakarta Sans"/>
              </a:rPr>
              <a:t>Interest-free financial solutions are rapidly transitioning from a niche offering into one of the primary catalysts for banking expansion across </a:t>
            </a:r>
            <a:r>
              <a:rPr lang="en-US" sz="1275" b="0" i="0" u="none" dirty="0">
                <a:solidFill>
                  <a:srgbClr val="334155"/>
                </a:solidFill>
                <a:latin typeface="Plus Jakarta Sans"/>
              </a:rPr>
              <a:t>Country</a:t>
            </a:r>
            <a:r>
              <a:rPr sz="1275" b="0" i="0" u="none" dirty="0">
                <a:solidFill>
                  <a:srgbClr val="334155"/>
                </a:solidFill>
                <a:latin typeface="Plus Jakarta Sans"/>
              </a:rPr>
              <a:t>. With growing regulatory support, these non-interest financial products provide essential tools to integrate unbanked populations into the formal economic system.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83F69ED-986F-61CB-A30F-0032689AD228}"/>
              </a:ext>
            </a:extLst>
          </p:cNvPr>
          <p:cNvSpPr txBox="1"/>
          <p:nvPr/>
        </p:nvSpPr>
        <p:spPr>
          <a:xfrm>
            <a:off x="571500" y="476250"/>
            <a:ext cx="11601450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D9488"/>
                </a:solidFill>
                <a:latin typeface="Outfit"/>
              </a:rPr>
              <a:t>Expanding Market Horizon</a:t>
            </a:r>
          </a:p>
        </p:txBody>
      </p:sp>
      <p:pic>
        <p:nvPicPr>
          <p:cNvPr id="10" name="Picture 9" descr="image.png">
            <a:extLst>
              <a:ext uri="{FF2B5EF4-FFF2-40B4-BE49-F238E27FC236}">
                <a16:creationId xmlns:a16="http://schemas.microsoft.com/office/drawing/2014/main" id="{3341EF04-03C1-E789-23A4-67260BD8BE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427694"/>
            <a:ext cx="12192000" cy="430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0290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700337"/>
            <a:ext cx="3867150" cy="21717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52500" y="3081337"/>
            <a:ext cx="3105150" cy="8582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6600"/>
              </a:lnSpc>
            </a:pPr>
            <a:r>
              <a:rPr lang="en-US" sz="6600" b="0" i="0" u="none" dirty="0">
                <a:solidFill>
                  <a:srgbClr val="FFFFFF"/>
                </a:solidFill>
                <a:latin typeface="Outfit ExtraBold"/>
              </a:rPr>
              <a:t>60</a:t>
            </a:r>
            <a:r>
              <a:rPr sz="6600" b="0" i="0" u="none" dirty="0">
                <a:solidFill>
                  <a:srgbClr val="FFFFFF"/>
                </a:solidFill>
                <a:latin typeface="Outfit ExtraBold"/>
              </a:rPr>
              <a:t>M+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52500" y="4014787"/>
            <a:ext cx="3105150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0" i="0" u="none" dirty="0">
                <a:solidFill>
                  <a:srgbClr val="CCFBF1"/>
                </a:solidFill>
                <a:latin typeface="Plus Jakarta Sans SemiBold"/>
              </a:rPr>
              <a:t>Unbanked Population in E</a:t>
            </a:r>
            <a:r>
              <a:rPr lang="en-US" sz="1500" b="0" i="0" u="none" dirty="0">
                <a:solidFill>
                  <a:srgbClr val="CCFBF1"/>
                </a:solidFill>
                <a:latin typeface="Plus Jakarta Sans SemiBold"/>
              </a:rPr>
              <a:t>thiopia</a:t>
            </a:r>
            <a:endParaRPr sz="1500" b="0" i="0" u="none" dirty="0">
              <a:solidFill>
                <a:srgbClr val="CCFBF1"/>
              </a:solidFill>
              <a:latin typeface="Plus Jakarta Sans SemiBold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14900" y="3043237"/>
            <a:ext cx="704088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0" u="none">
                <a:solidFill>
                  <a:srgbClr val="0F172A"/>
                </a:solidFill>
                <a:latin typeface="Outfit SemiBold"/>
              </a:rPr>
              <a:t>Substantial Financial Inclusion Drive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14900" y="3443287"/>
            <a:ext cx="6705600" cy="971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sz="1275" b="0" i="0" u="none" dirty="0">
                <a:solidFill>
                  <a:srgbClr val="334155"/>
                </a:solidFill>
                <a:latin typeface="Plus Jakarta Sans"/>
              </a:rPr>
              <a:t>Interest-free financial solutions are rapidly transitioning from a niche offering into one of the primary catalysts for banking expansion across </a:t>
            </a:r>
            <a:r>
              <a:rPr lang="en-US" sz="1275" b="0" i="0" u="none" dirty="0">
                <a:solidFill>
                  <a:srgbClr val="334155"/>
                </a:solidFill>
                <a:latin typeface="Plus Jakarta Sans"/>
              </a:rPr>
              <a:t>Country</a:t>
            </a:r>
            <a:r>
              <a:rPr sz="1275" b="0" i="0" u="none" dirty="0">
                <a:solidFill>
                  <a:srgbClr val="334155"/>
                </a:solidFill>
                <a:latin typeface="Plus Jakarta Sans"/>
              </a:rPr>
              <a:t>. With growing regulatory support, these non-interest financial products provide essential tools to integrate unbanked populations into the formal economic system.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1500" y="476250"/>
            <a:ext cx="11601450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D9488"/>
                </a:solidFill>
                <a:latin typeface="Outfit"/>
              </a:rPr>
              <a:t>Expanding Market Horizon</a:t>
            </a:r>
          </a:p>
        </p:txBody>
      </p:sp>
      <p:pic>
        <p:nvPicPr>
          <p:cNvPr id="10" name="Picture 9" descr="image.png">
            <a:extLst>
              <a:ext uri="{FF2B5EF4-FFF2-40B4-BE49-F238E27FC236}">
                <a16:creationId xmlns:a16="http://schemas.microsoft.com/office/drawing/2014/main" id="{18F18B9C-63D7-B048-9774-54137AD93F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427694"/>
            <a:ext cx="12192000" cy="43030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7037" y="1718220"/>
            <a:ext cx="4843462" cy="36195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1547068"/>
            <a:ext cx="2005012" cy="2667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6096000"/>
            <a:ext cx="11049000" cy="2857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328344" y="6238875"/>
            <a:ext cx="2543175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 u="none">
                <a:solidFill>
                  <a:srgbClr val="64748B"/>
                </a:solidFill>
                <a:latin typeface="Plus Jakarta Sans SemiBold"/>
              </a:rPr>
              <a:t>ADVANCING INCLUSIVE ISLAMIC FINANCE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52770" y="6238875"/>
            <a:ext cx="167729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 u="none">
                <a:solidFill>
                  <a:srgbClr val="64748B"/>
                </a:solidFill>
                <a:latin typeface="Plus Jakarta Sans SemiBold"/>
              </a:rPr>
              <a:t>02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6253162"/>
            <a:ext cx="122039" cy="1143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356568" y="6238875"/>
            <a:ext cx="390525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 u="none">
                <a:solidFill>
                  <a:srgbClr val="D97706"/>
                </a:solidFill>
                <a:latin typeface="Plus Jakarta Sans SemiBold"/>
              </a:rPr>
              <a:t>IHSAN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1500" y="1928068"/>
            <a:ext cx="6215776" cy="6932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sz="2100" b="1" i="0" u="none">
                <a:solidFill>
                  <a:srgbClr val="0F172A"/>
                </a:solidFill>
                <a:latin typeface="Outfit"/>
              </a:rPr>
              <a:t>Position Islamic finance as a mainstream instrument of real-economy inclusion.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1500" y="2792759"/>
            <a:ext cx="5919787" cy="7085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60"/>
              </a:lnSpc>
            </a:pPr>
            <a:r>
              <a:rPr sz="1200" b="0" i="0" u="none">
                <a:solidFill>
                  <a:srgbClr val="475569"/>
                </a:solidFill>
                <a:latin typeface="Plus Jakarta Sans"/>
              </a:rPr>
              <a:t>Ethiopia's economic trajectory requires moving beyond basic financial access to productive finance that fosters active entrepreneurship and sustainable wealth creation.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86562" y="1727745"/>
            <a:ext cx="4824412" cy="360045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4850" y="1618505"/>
            <a:ext cx="128587" cy="12382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38200" y="3691830"/>
            <a:ext cx="5653087" cy="4723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60"/>
              </a:lnSpc>
            </a:pPr>
            <a:r>
              <a:rPr sz="1200" b="1" i="0" u="none">
                <a:solidFill>
                  <a:srgbClr val="334155"/>
                </a:solidFill>
                <a:latin typeface="Plus Jakarta Sans"/>
              </a:rPr>
              <a:t>Move Beyond Account Ownership:</a:t>
            </a:r>
            <a:r>
              <a:rPr sz="1200" b="0" i="0" u="none">
                <a:solidFill>
                  <a:srgbClr val="334155"/>
                </a:solidFill>
                <a:latin typeface="Plus Jakarta Sans"/>
              </a:rPr>
              <a:t> Focus on meaningful utilization and growth.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8200" y="4297560"/>
            <a:ext cx="5653087" cy="4723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60"/>
              </a:lnSpc>
            </a:pPr>
            <a:r>
              <a:rPr sz="1200" b="1" i="0" u="none">
                <a:solidFill>
                  <a:srgbClr val="334155"/>
                </a:solidFill>
                <a:latin typeface="Plus Jakarta Sans"/>
              </a:rPr>
              <a:t>Expand Productive Finance:</a:t>
            </a:r>
            <a:r>
              <a:rPr sz="1200" b="0" i="0" u="none">
                <a:solidFill>
                  <a:srgbClr val="334155"/>
                </a:solidFill>
                <a:latin typeface="Plus Jakarta Sans"/>
              </a:rPr>
              <a:t> Target micro-enterprises, startups, and agricultural units.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8200" y="4903291"/>
            <a:ext cx="5653087" cy="4723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60"/>
              </a:lnSpc>
            </a:pPr>
            <a:r>
              <a:rPr sz="1200" b="1" i="0" u="none">
                <a:solidFill>
                  <a:srgbClr val="334155"/>
                </a:solidFill>
                <a:latin typeface="Plus Jakarta Sans"/>
              </a:rPr>
              <a:t>Connect to Real Activity:</a:t>
            </a:r>
            <a:r>
              <a:rPr sz="1200" b="0" i="0" u="none">
                <a:solidFill>
                  <a:srgbClr val="334155"/>
                </a:solidFill>
                <a:latin typeface="Plus Jakarta Sans"/>
              </a:rPr>
              <a:t> Link financial supply directly to trade, manufacturing, and services.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71500" y="476250"/>
            <a:ext cx="11601450" cy="38859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060"/>
              </a:lnSpc>
            </a:pPr>
            <a:r>
              <a:rPr sz="2550" b="1" i="0" u="none">
                <a:solidFill>
                  <a:srgbClr val="064E3B"/>
                </a:solidFill>
                <a:latin typeface="Outfit"/>
              </a:rPr>
              <a:t>Ethiopia’s Inclusive Growth Opportunity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71500" y="864840"/>
            <a:ext cx="57150" cy="304800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500" y="3710880"/>
            <a:ext cx="114300" cy="142875"/>
          </a:xfrm>
          <a:prstGeom prst="rect">
            <a:avLst/>
          </a:prstGeom>
        </p:spPr>
      </p:pic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500" y="4316610"/>
            <a:ext cx="114300" cy="142875"/>
          </a:xfrm>
          <a:prstGeom prst="rect">
            <a:avLst/>
          </a:prstGeom>
        </p:spPr>
      </p:pic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500" y="4922341"/>
            <a:ext cx="114300" cy="14287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4688830"/>
            <a:ext cx="11049000" cy="5048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850" y="1862398"/>
            <a:ext cx="5429250" cy="1127521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1250" y="1862286"/>
            <a:ext cx="5429250" cy="1127521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9138" y="3231309"/>
            <a:ext cx="5429250" cy="1127521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1250" y="3180308"/>
            <a:ext cx="5429250" cy="1127521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6061275"/>
            <a:ext cx="11049000" cy="2857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328344" y="6238875"/>
            <a:ext cx="2543175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 u="none">
                <a:solidFill>
                  <a:srgbClr val="64748B"/>
                </a:solidFill>
                <a:latin typeface="Plus Jakarta Sans SemiBold"/>
              </a:rPr>
              <a:t>ADVANCING INCLUSIVE ISLAMIC FINANCE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52770" y="6238875"/>
            <a:ext cx="167729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 u="none">
                <a:solidFill>
                  <a:srgbClr val="64748B"/>
                </a:solidFill>
                <a:latin typeface="Plus Jakarta Sans SemiBold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9650" y="4850755"/>
            <a:ext cx="1333500" cy="1809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25" b="1" i="0" u="none">
                <a:solidFill>
                  <a:srgbClr val="065F46"/>
                </a:solidFill>
                <a:latin typeface="Plus Jakarta Sans"/>
              </a:rPr>
              <a:t>Financial Accounts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12243" y="4855517"/>
            <a:ext cx="104775" cy="1714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367087" y="4850755"/>
            <a:ext cx="923925" cy="1809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25" b="1" i="0" u="none">
                <a:solidFill>
                  <a:srgbClr val="065F46"/>
                </a:solidFill>
                <a:latin typeface="Plus Jakarta Sans"/>
              </a:rPr>
              <a:t>Active Usage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60106" y="4855517"/>
            <a:ext cx="104775" cy="17145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372100" y="4850755"/>
            <a:ext cx="1352550" cy="1809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25" b="1" i="0" u="none">
                <a:solidFill>
                  <a:srgbClr val="065F46"/>
                </a:solidFill>
                <a:latin typeface="Plus Jakarta Sans"/>
              </a:rPr>
              <a:t>Productive Finance</a:t>
            </a:r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93743" y="4855517"/>
            <a:ext cx="104775" cy="17145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7824787" y="4850755"/>
            <a:ext cx="1285875" cy="1809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25" b="1" i="0" u="none">
                <a:solidFill>
                  <a:srgbClr val="065F46"/>
                </a:solidFill>
                <a:latin typeface="Plus Jakarta Sans"/>
              </a:rPr>
              <a:t>Enterprise Growth</a:t>
            </a:r>
          </a:p>
        </p:txBody>
      </p:sp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79756" y="4855517"/>
            <a:ext cx="104775" cy="17145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0191750" y="4850755"/>
            <a:ext cx="1228725" cy="1809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25" b="1" i="0" u="none">
                <a:solidFill>
                  <a:srgbClr val="D97706"/>
                </a:solidFill>
                <a:latin typeface="Plus Jakarta Sans"/>
              </a:rPr>
              <a:t>Economic Impact</a:t>
            </a:r>
          </a:p>
        </p:txBody>
      </p:sp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500" y="6253162"/>
            <a:ext cx="122039" cy="1143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356568" y="6238875"/>
            <a:ext cx="390525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 u="none">
                <a:solidFill>
                  <a:srgbClr val="D97706"/>
                </a:solidFill>
                <a:latin typeface="Plus Jakarta Sans SemiBold"/>
              </a:rPr>
              <a:t>IHSAN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8200" y="2357586"/>
            <a:ext cx="4924425" cy="41314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27"/>
              </a:lnSpc>
            </a:pPr>
            <a:r>
              <a:rPr sz="1050" b="0" i="0" u="none" dirty="0">
                <a:solidFill>
                  <a:srgbClr val="334155"/>
                </a:solidFill>
                <a:latin typeface="Plus Jakarta Sans"/>
              </a:rPr>
              <a:t>Formal financial access has expanded, but basic access does not automatically create productive capital deployment.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57950" y="2357586"/>
            <a:ext cx="4924425" cy="5997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27"/>
              </a:lnSpc>
            </a:pPr>
            <a:r>
              <a:rPr lang="en-US" sz="1050" dirty="0">
                <a:solidFill>
                  <a:srgbClr val="334155"/>
                </a:solidFill>
                <a:latin typeface="Plus Jakarta Sans"/>
              </a:rPr>
              <a:t>Around </a:t>
            </a:r>
            <a:r>
              <a:rPr sz="1050" b="0" i="0" u="none" dirty="0">
                <a:solidFill>
                  <a:srgbClr val="334155"/>
                </a:solidFill>
                <a:latin typeface="Plus Jakarta Sans"/>
              </a:rPr>
              <a:t> 3</a:t>
            </a:r>
            <a:r>
              <a:rPr lang="en-US" sz="1050" b="0" i="0" u="none" dirty="0">
                <a:solidFill>
                  <a:srgbClr val="334155"/>
                </a:solidFill>
                <a:latin typeface="Plus Jakarta Sans"/>
              </a:rPr>
              <a:t>2</a:t>
            </a:r>
            <a:r>
              <a:rPr sz="1050" b="0" i="0" u="none" dirty="0">
                <a:solidFill>
                  <a:srgbClr val="334155"/>
                </a:solidFill>
                <a:latin typeface="Plus Jakarta Sans"/>
              </a:rPr>
              <a:t> commercial banks and 50+ MFIs provide a broad foundation</a:t>
            </a:r>
            <a:r>
              <a:rPr lang="en-US" sz="1050" dirty="0">
                <a:solidFill>
                  <a:srgbClr val="334155"/>
                </a:solidFill>
                <a:latin typeface="Plus Jakarta Sans"/>
              </a:rPr>
              <a:t>, many more SACCOs are engaging</a:t>
            </a:r>
            <a:r>
              <a:rPr sz="1050" b="0" i="0" u="none" dirty="0">
                <a:solidFill>
                  <a:srgbClr val="334155"/>
                </a:solidFill>
                <a:latin typeface="Plus Jakarta Sans"/>
              </a:rPr>
              <a:t>, </a:t>
            </a:r>
            <a:r>
              <a:rPr lang="en-US" sz="1050" b="0" i="0" u="none" dirty="0">
                <a:solidFill>
                  <a:srgbClr val="334155"/>
                </a:solidFill>
                <a:latin typeface="Plus Jakarta Sans"/>
              </a:rPr>
              <a:t>and </a:t>
            </a:r>
            <a:r>
              <a:rPr lang="en-US" sz="1050" dirty="0">
                <a:solidFill>
                  <a:srgbClr val="334155"/>
                </a:solidFill>
                <a:latin typeface="Plus Jakarta Sans"/>
              </a:rPr>
              <a:t>most of them are offering IFB, </a:t>
            </a:r>
            <a:r>
              <a:rPr sz="1050" b="0" i="0" u="none" dirty="0">
                <a:solidFill>
                  <a:srgbClr val="334155"/>
                </a:solidFill>
                <a:latin typeface="Plus Jakarta Sans"/>
              </a:rPr>
              <a:t>yet key economic sectors</a:t>
            </a:r>
            <a:r>
              <a:rPr lang="en-US" sz="1050" b="0" i="0" u="none" dirty="0">
                <a:solidFill>
                  <a:srgbClr val="334155"/>
                </a:solidFill>
                <a:latin typeface="Plus Jakarta Sans"/>
              </a:rPr>
              <a:t> and mass community</a:t>
            </a:r>
            <a:r>
              <a:rPr sz="1050" b="0" i="0" u="none" dirty="0">
                <a:solidFill>
                  <a:srgbClr val="334155"/>
                </a:solidFill>
                <a:latin typeface="Plus Jakarta Sans"/>
              </a:rPr>
              <a:t> remain underserved.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8200" y="3675608"/>
            <a:ext cx="4924425" cy="3945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27"/>
              </a:lnSpc>
            </a:pPr>
            <a:r>
              <a:rPr sz="1050" b="0" i="0" u="none" dirty="0">
                <a:solidFill>
                  <a:srgbClr val="334155"/>
                </a:solidFill>
                <a:latin typeface="Plus Jakarta Sans"/>
              </a:rPr>
              <a:t>Digital payments and Interest-Free Banking</a:t>
            </a:r>
            <a:r>
              <a:rPr lang="en-US" sz="10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050" b="0" i="0" u="none" dirty="0">
                <a:solidFill>
                  <a:srgbClr val="334155"/>
                </a:solidFill>
                <a:latin typeface="Plus Jakarta Sans"/>
              </a:rPr>
              <a:t>  are expanding rapidly across urban and rural demographics</a:t>
            </a:r>
            <a:r>
              <a:rPr lang="en-US" sz="1050" b="0" i="0" u="none" dirty="0">
                <a:solidFill>
                  <a:srgbClr val="334155"/>
                </a:solidFill>
                <a:latin typeface="Plus Jakarta Sans"/>
              </a:rPr>
              <a:t>, but does not reaching real user targets</a:t>
            </a:r>
            <a:endParaRPr sz="1050" b="0" i="0" u="none" dirty="0">
              <a:solidFill>
                <a:srgbClr val="334155"/>
              </a:solidFill>
              <a:latin typeface="Plus Jakarta San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457950" y="3675608"/>
            <a:ext cx="4924425" cy="3945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27"/>
              </a:lnSpc>
            </a:pPr>
            <a:r>
              <a:rPr sz="1050" b="0" i="0" u="none" dirty="0">
                <a:solidFill>
                  <a:srgbClr val="334155"/>
                </a:solidFill>
                <a:latin typeface="Plus Jakarta Sans"/>
              </a:rPr>
              <a:t>Reaching low-income households, startups, and MSMEs with appropriate, Shariah-compliant, sustainable finance.</a:t>
            </a:r>
            <a:r>
              <a:rPr lang="en-US" sz="105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endParaRPr sz="1050" b="0" i="0" u="none" dirty="0">
              <a:solidFill>
                <a:srgbClr val="334155"/>
              </a:solidFill>
              <a:latin typeface="Plus Jakarta Sans"/>
            </a:endParaRPr>
          </a:p>
        </p:txBody>
      </p:sp>
      <p:pic>
        <p:nvPicPr>
          <p:cNvPr id="26" name="Picture 25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1525" y="4869805"/>
            <a:ext cx="142875" cy="142875"/>
          </a:xfrm>
          <a:prstGeom prst="rect">
            <a:avLst/>
          </a:prstGeom>
        </p:spPr>
      </p:pic>
      <p:pic>
        <p:nvPicPr>
          <p:cNvPr id="27" name="Picture 26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186112" y="4869805"/>
            <a:ext cx="85725" cy="142875"/>
          </a:xfrm>
          <a:prstGeom prst="rect">
            <a:avLst/>
          </a:prstGeom>
        </p:spPr>
      </p:pic>
      <p:pic>
        <p:nvPicPr>
          <p:cNvPr id="28" name="Picture 27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133975" y="4869805"/>
            <a:ext cx="142875" cy="142875"/>
          </a:xfrm>
          <a:prstGeom prst="rect">
            <a:avLst/>
          </a:prstGeom>
        </p:spPr>
      </p:pic>
      <p:pic>
        <p:nvPicPr>
          <p:cNvPr id="29" name="Picture 28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567612" y="4869805"/>
            <a:ext cx="161925" cy="142875"/>
          </a:xfrm>
          <a:prstGeom prst="rect">
            <a:avLst/>
          </a:prstGeom>
        </p:spPr>
      </p:pic>
      <p:pic>
        <p:nvPicPr>
          <p:cNvPr id="30" name="Picture 29" descr="image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953625" y="4869805"/>
            <a:ext cx="142875" cy="142875"/>
          </a:xfrm>
          <a:prstGeom prst="rect">
            <a:avLst/>
          </a:prstGeom>
        </p:spPr>
      </p:pic>
      <p:pic>
        <p:nvPicPr>
          <p:cNvPr id="31" name="Picture 30" descr="image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38200" y="2086123"/>
            <a:ext cx="190500" cy="190500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1143000" y="2081361"/>
            <a:ext cx="1360170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1" i="0" u="none" dirty="0">
                <a:solidFill>
                  <a:srgbClr val="064E3B"/>
                </a:solidFill>
                <a:latin typeface="Outfit"/>
              </a:rPr>
              <a:t>Access v</a:t>
            </a:r>
            <a:r>
              <a:rPr lang="en-US" sz="1275" b="1" i="0" u="none" dirty="0">
                <a:solidFill>
                  <a:srgbClr val="064E3B"/>
                </a:solidFill>
                <a:latin typeface="Outfit"/>
              </a:rPr>
              <a:t>s</a:t>
            </a:r>
            <a:r>
              <a:rPr sz="1275" b="1" i="0" u="none" dirty="0">
                <a:solidFill>
                  <a:srgbClr val="064E3B"/>
                </a:solidFill>
                <a:latin typeface="Outfit"/>
              </a:rPr>
              <a:t> Impact</a:t>
            </a:r>
          </a:p>
        </p:txBody>
      </p:sp>
      <p:pic>
        <p:nvPicPr>
          <p:cNvPr id="33" name="Picture 32" descr="image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57950" y="2086123"/>
            <a:ext cx="190500" cy="190500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6762750" y="2081361"/>
            <a:ext cx="1360170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1" i="0" u="none">
                <a:solidFill>
                  <a:srgbClr val="064E3B"/>
                </a:solidFill>
                <a:latin typeface="Outfit"/>
              </a:rPr>
              <a:t>Institutional Base</a:t>
            </a:r>
          </a:p>
        </p:txBody>
      </p:sp>
      <p:pic>
        <p:nvPicPr>
          <p:cNvPr id="35" name="Picture 34" descr="image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38200" y="3404145"/>
            <a:ext cx="142875" cy="190500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1095375" y="3399383"/>
            <a:ext cx="1410176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1" i="0" u="none">
                <a:solidFill>
                  <a:srgbClr val="064E3B"/>
                </a:solidFill>
                <a:latin typeface="Outfit"/>
              </a:rPr>
              <a:t>Rapid Digital Shift</a:t>
            </a:r>
          </a:p>
        </p:txBody>
      </p:sp>
      <p:pic>
        <p:nvPicPr>
          <p:cNvPr id="37" name="Picture 36" descr="image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457950" y="3404145"/>
            <a:ext cx="238125" cy="1905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6810375" y="3399383"/>
            <a:ext cx="1520190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1" i="0" u="none" dirty="0">
                <a:solidFill>
                  <a:srgbClr val="064E3B"/>
                </a:solidFill>
                <a:latin typeface="Outfit"/>
              </a:rPr>
              <a:t>The Core Challenge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71500" y="476250"/>
            <a:ext cx="11601450" cy="38859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060"/>
              </a:lnSpc>
            </a:pPr>
            <a:r>
              <a:rPr sz="2550" b="1" i="0" u="none">
                <a:solidFill>
                  <a:srgbClr val="064E3B"/>
                </a:solidFill>
                <a:latin typeface="Outfit"/>
              </a:rPr>
              <a:t>Addressing the Financial Inclusion Gap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571500" y="864840"/>
            <a:ext cx="57150" cy="304800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8875" y="2289720"/>
            <a:ext cx="5381625" cy="24765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3330475"/>
            <a:ext cx="5381625" cy="1084361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6096000"/>
            <a:ext cx="11049000" cy="2857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323582" y="6238875"/>
            <a:ext cx="2543175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 u="none">
                <a:solidFill>
                  <a:srgbClr val="64748B"/>
                </a:solidFill>
                <a:latin typeface="Plus Jakarta Sans SemiBold"/>
              </a:rPr>
              <a:t>ADVANCING INCLUSIVE ISLAMIC FINANCE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43245" y="6238875"/>
            <a:ext cx="177254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 u="none">
                <a:solidFill>
                  <a:srgbClr val="64748B"/>
                </a:solidFill>
                <a:latin typeface="Plus Jakarta Sans SemiBold"/>
              </a:rPr>
              <a:t>04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6253162"/>
            <a:ext cx="122039" cy="1143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356568" y="6238875"/>
            <a:ext cx="390525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 u="none">
                <a:solidFill>
                  <a:srgbClr val="D97706"/>
                </a:solidFill>
                <a:latin typeface="Plus Jakarta Sans SemiBold"/>
              </a:rPr>
              <a:t>IHSAN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1500" y="2075557"/>
            <a:ext cx="5650706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64E3B"/>
                </a:solidFill>
                <a:latin typeface="Outfit"/>
              </a:rPr>
              <a:t>Real-Economy Financing Paradigm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1500" y="2513707"/>
            <a:ext cx="5381625" cy="664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43"/>
              </a:lnSpc>
            </a:pPr>
            <a:r>
              <a:rPr sz="1125" b="0" i="0" u="none">
                <a:solidFill>
                  <a:srgbClr val="475569"/>
                </a:solidFill>
                <a:latin typeface="Plus Jakarta Sans"/>
              </a:rPr>
              <a:t>Islamic finance is not merely an alternative to interest-based banking; it provides an asset-backed, risk-sharing model inherently tied to tangible productivity.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71500" y="4567237"/>
            <a:ext cx="5381625" cy="41314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27"/>
              </a:lnSpc>
            </a:pPr>
            <a:r>
              <a:rPr sz="1050" b="0" i="0" u="none">
                <a:solidFill>
                  <a:srgbClr val="334155"/>
                </a:solidFill>
                <a:latin typeface="Plus Jakarta Sans"/>
              </a:rPr>
              <a:t>Financing connects directly to physical trade, equipment acquisition, agricultural cycles, manufacturing, and equity partnerships.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72250" y="2623095"/>
            <a:ext cx="304800" cy="3429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572250" y="3108870"/>
            <a:ext cx="4714875" cy="800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500" b="0" i="0" u="none">
                <a:solidFill>
                  <a:srgbClr val="F0FDF4"/>
                </a:solidFill>
                <a:latin typeface="Plus Jakarta Sans SemiBold"/>
              </a:rPr>
              <a:t>IFB seamlessly combines strict Shariah compliance with a transformative financial-inclusion proposition for emerging economies.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9625" y="3549550"/>
            <a:ext cx="5150643" cy="190500"/>
          </a:xfrm>
          <a:prstGeom prst="rect">
            <a:avLst/>
          </a:prstGeom>
          <a:noFill/>
        </p:spPr>
        <p:txBody>
          <a:bodyPr wrap="square" lIns="19050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65F46"/>
                </a:solidFill>
                <a:latin typeface="Outfit"/>
              </a:rPr>
              <a:t>Core Shariah Principles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9625" y="3797200"/>
            <a:ext cx="4905375" cy="39856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69"/>
              </a:lnSpc>
            </a:pPr>
            <a:r>
              <a:rPr sz="1012" b="0" i="0" u="none">
                <a:solidFill>
                  <a:srgbClr val="166534"/>
                </a:solidFill>
                <a:latin typeface="Plus Jakarta Sans"/>
              </a:rPr>
              <a:t>Prohibition of </a:t>
            </a:r>
            <a:r>
              <a:rPr sz="1012" b="0" i="1" u="none">
                <a:solidFill>
                  <a:srgbClr val="166534"/>
                </a:solidFill>
                <a:latin typeface="Plus Jakarta Sans"/>
              </a:rPr>
              <a:t>Riba</a:t>
            </a:r>
            <a:r>
              <a:rPr sz="1012" b="0" i="0" u="none">
                <a:solidFill>
                  <a:srgbClr val="166534"/>
                </a:solidFill>
                <a:latin typeface="Plus Jakarta Sans"/>
              </a:rPr>
              <a:t> (interest), excessive </a:t>
            </a:r>
            <a:r>
              <a:rPr sz="1012" b="0" i="1" u="none">
                <a:solidFill>
                  <a:srgbClr val="166534"/>
                </a:solidFill>
                <a:latin typeface="Plus Jakarta Sans"/>
              </a:rPr>
              <a:t>Gharar</a:t>
            </a:r>
            <a:r>
              <a:rPr sz="1012" b="0" i="0" u="none">
                <a:solidFill>
                  <a:srgbClr val="166534"/>
                </a:solidFill>
                <a:latin typeface="Plus Jakarta Sans"/>
              </a:rPr>
              <a:t> (uncertainty), and </a:t>
            </a:r>
            <a:r>
              <a:rPr sz="1012" b="0" i="1" u="none">
                <a:solidFill>
                  <a:srgbClr val="166534"/>
                </a:solidFill>
                <a:latin typeface="Plus Jakarta Sans"/>
              </a:rPr>
              <a:t>Maysir</a:t>
            </a:r>
            <a:r>
              <a:rPr sz="1012" b="0" i="0" u="none">
                <a:solidFill>
                  <a:srgbClr val="166534"/>
                </a:solidFill>
                <a:latin typeface="Plus Jakarta Sans"/>
              </a:rPr>
              <a:t> (gambling); emphasis on trade, asset linkage, fairness, and transparency.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572250" y="4099470"/>
            <a:ext cx="76200" cy="333375"/>
          </a:xfrm>
          <a:prstGeom prst="roundRect">
            <a:avLst>
              <a:gd name="adj" fmla="val 50000"/>
            </a:avLst>
          </a:prstGeom>
          <a:solidFill>
            <a:srgbClr val="FBBF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762750" y="4180433"/>
            <a:ext cx="2676525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A7F3D0"/>
                </a:solidFill>
                <a:latin typeface="Plus Jakarta Sans SemiBold"/>
              </a:rPr>
              <a:t>REAL ASSET LINKAGE &amp; ETHICAL BANKING</a:t>
            </a:r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9625" y="3568600"/>
            <a:ext cx="190500" cy="1524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571500" y="476250"/>
            <a:ext cx="11601450" cy="38859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060"/>
              </a:lnSpc>
            </a:pPr>
            <a:r>
              <a:rPr sz="2550" b="1" i="0" u="none">
                <a:solidFill>
                  <a:srgbClr val="064E3B"/>
                </a:solidFill>
                <a:latin typeface="Outfit"/>
              </a:rPr>
              <a:t>Why Interest-Free Banking Matters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71500" y="864840"/>
            <a:ext cx="57150" cy="304800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852291"/>
            <a:ext cx="2103090" cy="176331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7940" y="2852291"/>
            <a:ext cx="2103090" cy="176331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44380" y="2852291"/>
            <a:ext cx="2103090" cy="176331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80820" y="2852291"/>
            <a:ext cx="2103090" cy="1763315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17260" y="2852291"/>
            <a:ext cx="2103239" cy="1763315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6096000"/>
            <a:ext cx="11049000" cy="2857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71500" y="2440334"/>
            <a:ext cx="11049000" cy="221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43"/>
              </a:lnSpc>
            </a:pPr>
            <a:r>
              <a:rPr sz="1125" b="0" i="0" u="none">
                <a:solidFill>
                  <a:srgbClr val="64748B"/>
                </a:solidFill>
                <a:latin typeface="Plus Jakarta Sans"/>
              </a:rPr>
              <a:t>A versatile set of Shariah contracts tailored to serve distinct stages of customer and enterprise lifecycles: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28344" y="6238875"/>
            <a:ext cx="2543175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 u="none">
                <a:solidFill>
                  <a:srgbClr val="64748B"/>
                </a:solidFill>
                <a:latin typeface="Plus Jakarta Sans SemiBold"/>
              </a:rPr>
              <a:t>ADVANCING INCLUSIVE ISLAMIC FINANCE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452770" y="6238875"/>
            <a:ext cx="167729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 u="none">
                <a:solidFill>
                  <a:srgbClr val="64748B"/>
                </a:solidFill>
                <a:latin typeface="Plus Jakarta Sans SemiBold"/>
              </a:rPr>
              <a:t>05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500" y="6253162"/>
            <a:ext cx="122039" cy="1143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356568" y="6238875"/>
            <a:ext cx="390525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 u="none">
                <a:solidFill>
                  <a:srgbClr val="D97706"/>
                </a:solidFill>
                <a:latin typeface="Plus Jakarta Sans SemiBold"/>
              </a:rPr>
              <a:t>IHSAN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22945" y="3052316"/>
            <a:ext cx="428625" cy="42862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98230" y="3595241"/>
            <a:ext cx="1878203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1" i="0" u="none">
                <a:solidFill>
                  <a:srgbClr val="064E3B"/>
                </a:solidFill>
                <a:latin typeface="Outfit"/>
              </a:rPr>
              <a:t>Murabaha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42950" y="3861941"/>
            <a:ext cx="1788765" cy="553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453"/>
              </a:lnSpc>
            </a:pPr>
            <a:r>
              <a:rPr sz="937" b="0" i="0" u="none">
                <a:solidFill>
                  <a:srgbClr val="475569"/>
                </a:solidFill>
                <a:latin typeface="Plus Jakarta Sans"/>
              </a:rPr>
              <a:t>Cost-plus trade, inventory, working capital &amp; asset purchasing.</a:t>
            </a:r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59385" y="3052316"/>
            <a:ext cx="428625" cy="428625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934671" y="3595241"/>
            <a:ext cx="1878203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1" i="0" u="none">
                <a:solidFill>
                  <a:srgbClr val="064E3B"/>
                </a:solidFill>
                <a:latin typeface="Outfit"/>
              </a:rPr>
              <a:t>Ijarah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979390" y="3861941"/>
            <a:ext cx="1788765" cy="36909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453"/>
              </a:lnSpc>
            </a:pPr>
            <a:r>
              <a:rPr sz="937" b="0" i="0" u="none">
                <a:solidFill>
                  <a:srgbClr val="475569"/>
                </a:solidFill>
                <a:latin typeface="Plus Jakarta Sans"/>
              </a:rPr>
              <a:t>Leasing machinery, vehicles, tools &amp; commercial equipment.</a:t>
            </a:r>
          </a:p>
        </p:txBody>
      </p:sp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895826" y="3052316"/>
            <a:ext cx="428625" cy="42862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5171111" y="3595241"/>
            <a:ext cx="1878203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1" i="0" u="none">
                <a:solidFill>
                  <a:srgbClr val="064E3B"/>
                </a:solidFill>
                <a:latin typeface="Outfit"/>
              </a:rPr>
              <a:t>Musharakah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215830" y="3861941"/>
            <a:ext cx="1788765" cy="36909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453"/>
              </a:lnSpc>
            </a:pPr>
            <a:r>
              <a:rPr sz="937" b="0" i="0" u="none">
                <a:solidFill>
                  <a:srgbClr val="475569"/>
                </a:solidFill>
                <a:latin typeface="Plus Jakarta Sans"/>
              </a:rPr>
              <a:t>Partnership capital with shared risk and profit distribution.</a:t>
            </a:r>
          </a:p>
        </p:txBody>
      </p:sp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132266" y="3052316"/>
            <a:ext cx="428625" cy="428625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7407551" y="3595241"/>
            <a:ext cx="1878203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1" i="0" u="none">
                <a:solidFill>
                  <a:srgbClr val="064E3B"/>
                </a:solidFill>
                <a:latin typeface="Outfit"/>
              </a:rPr>
              <a:t>Mudarabah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452270" y="3861941"/>
            <a:ext cx="1788765" cy="553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453"/>
              </a:lnSpc>
            </a:pPr>
            <a:r>
              <a:rPr sz="937" b="0" i="0" u="none">
                <a:solidFill>
                  <a:srgbClr val="475569"/>
                </a:solidFill>
                <a:latin typeface="Plus Jakarta Sans"/>
              </a:rPr>
              <a:t>Entrepreneur finance combining capital &amp; management skill.</a:t>
            </a:r>
          </a:p>
        </p:txBody>
      </p:sp>
      <p:pic>
        <p:nvPicPr>
          <p:cNvPr id="26" name="Picture 25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368855" y="3052316"/>
            <a:ext cx="428625" cy="428625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9643988" y="3595241"/>
            <a:ext cx="1878359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1" i="0" u="none">
                <a:solidFill>
                  <a:srgbClr val="064E3B"/>
                </a:solidFill>
                <a:latin typeface="Outfit"/>
              </a:rPr>
              <a:t>Salam &amp; Istisna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688710" y="3861941"/>
            <a:ext cx="1788914" cy="553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453"/>
              </a:lnSpc>
            </a:pPr>
            <a:r>
              <a:rPr sz="937" b="0" i="0" u="none">
                <a:solidFill>
                  <a:srgbClr val="475569"/>
                </a:solidFill>
                <a:latin typeface="Plus Jakarta Sans"/>
              </a:rPr>
              <a:t>Advance purchase for agriculture, manufacturing &amp; construction.</a:t>
            </a:r>
          </a:p>
        </p:txBody>
      </p:sp>
      <p:pic>
        <p:nvPicPr>
          <p:cNvPr id="29" name="Picture 28" descr="image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518195" y="3171378"/>
            <a:ext cx="238125" cy="190500"/>
          </a:xfrm>
          <a:prstGeom prst="rect">
            <a:avLst/>
          </a:prstGeom>
        </p:spPr>
      </p:pic>
      <p:pic>
        <p:nvPicPr>
          <p:cNvPr id="30" name="Picture 29" descr="image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754635" y="3171378"/>
            <a:ext cx="238125" cy="190500"/>
          </a:xfrm>
          <a:prstGeom prst="rect">
            <a:avLst/>
          </a:prstGeom>
        </p:spPr>
      </p:pic>
      <p:pic>
        <p:nvPicPr>
          <p:cNvPr id="31" name="Picture 30" descr="image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000601" y="3171378"/>
            <a:ext cx="219075" cy="190500"/>
          </a:xfrm>
          <a:prstGeom prst="rect">
            <a:avLst/>
          </a:prstGeom>
        </p:spPr>
      </p:pic>
      <p:pic>
        <p:nvPicPr>
          <p:cNvPr id="32" name="Picture 31" descr="image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227516" y="3171378"/>
            <a:ext cx="238125" cy="190500"/>
          </a:xfrm>
          <a:prstGeom prst="rect">
            <a:avLst/>
          </a:prstGeom>
        </p:spPr>
      </p:pic>
      <p:pic>
        <p:nvPicPr>
          <p:cNvPr id="33" name="Picture 32" descr="image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487917" y="3171378"/>
            <a:ext cx="190500" cy="190500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571500" y="476250"/>
            <a:ext cx="11601450" cy="38859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060"/>
              </a:lnSpc>
            </a:pPr>
            <a:r>
              <a:rPr sz="2550" b="1" i="0" u="none">
                <a:solidFill>
                  <a:srgbClr val="064E3B"/>
                </a:solidFill>
                <a:latin typeface="Outfit"/>
              </a:rPr>
              <a:t>The IFB Financing Toolkit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71500" y="864840"/>
            <a:ext cx="57150" cy="304800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8875" y="2440334"/>
            <a:ext cx="5381625" cy="2175271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6096000"/>
            <a:ext cx="11049000" cy="2857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28344" y="6238875"/>
            <a:ext cx="2543175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 u="none">
                <a:solidFill>
                  <a:srgbClr val="64748B"/>
                </a:solidFill>
                <a:latin typeface="Plus Jakarta Sans SemiBold"/>
              </a:rPr>
              <a:t>ADVANCING INCLUSIVE ISLAMIC FINANCE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52770" y="6238875"/>
            <a:ext cx="167729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 u="none">
                <a:solidFill>
                  <a:srgbClr val="64748B"/>
                </a:solidFill>
                <a:latin typeface="Plus Jakarta Sans SemiBold"/>
              </a:rPr>
              <a:t>06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6253162"/>
            <a:ext cx="122039" cy="1143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56568" y="6238875"/>
            <a:ext cx="390525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 u="none">
                <a:solidFill>
                  <a:srgbClr val="D97706"/>
                </a:solidFill>
                <a:latin typeface="Plus Jakarta Sans SemiBold"/>
              </a:rPr>
              <a:t>IHSAN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1500" y="2102643"/>
            <a:ext cx="5650706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64E3B"/>
                </a:solidFill>
                <a:latin typeface="Outfit"/>
              </a:rPr>
              <a:t>Bringing Banking to the Grassroots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1500" y="2540793"/>
            <a:ext cx="5381625" cy="4429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43"/>
              </a:lnSpc>
            </a:pPr>
            <a:r>
              <a:rPr sz="1125" b="0" i="0" u="none">
                <a:solidFill>
                  <a:srgbClr val="475569"/>
                </a:solidFill>
                <a:latin typeface="Plus Jakarta Sans"/>
              </a:rPr>
              <a:t>True financial inclusion happens where people live, work, and conduct daily economic activities.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8200" y="3136106"/>
            <a:ext cx="5114925" cy="4723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60"/>
              </a:lnSpc>
            </a:pPr>
            <a:r>
              <a:rPr sz="1200" b="1" i="0" u="none">
                <a:solidFill>
                  <a:srgbClr val="334155"/>
                </a:solidFill>
                <a:latin typeface="Plus Jakarta Sans"/>
              </a:rPr>
              <a:t>Multi-Channel Reach:</a:t>
            </a:r>
            <a:r>
              <a:rPr sz="1200" b="0" i="0" u="none">
                <a:solidFill>
                  <a:srgbClr val="334155"/>
                </a:solidFill>
                <a:latin typeface="Plus Jakarta Sans"/>
              </a:rPr>
              <a:t> Utilize physical branches, agent networks, and mobile access.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8200" y="3741836"/>
            <a:ext cx="5114925" cy="4723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60"/>
              </a:lnSpc>
            </a:pPr>
            <a:r>
              <a:rPr sz="1200" b="1" i="0" u="none">
                <a:solidFill>
                  <a:srgbClr val="334155"/>
                </a:solidFill>
                <a:latin typeface="Plus Jakarta Sans"/>
              </a:rPr>
              <a:t>Institutional Alignment:</a:t>
            </a:r>
            <a:r>
              <a:rPr sz="1200" b="0" i="0" u="none">
                <a:solidFill>
                  <a:srgbClr val="334155"/>
                </a:solidFill>
                <a:latin typeface="Plus Jakarta Sans"/>
              </a:rPr>
              <a:t> Partner with local cooperatives, associations, and merchant groups.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8200" y="4347567"/>
            <a:ext cx="5114925" cy="4723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60"/>
              </a:lnSpc>
            </a:pPr>
            <a:r>
              <a:rPr sz="1200" b="1" i="0" u="none">
                <a:solidFill>
                  <a:srgbClr val="334155"/>
                </a:solidFill>
                <a:latin typeface="Plus Jakarta Sans"/>
              </a:rPr>
              <a:t>High Trust Factor:</a:t>
            </a:r>
            <a:r>
              <a:rPr sz="1200" b="0" i="0" u="none">
                <a:solidFill>
                  <a:srgbClr val="334155"/>
                </a:solidFill>
                <a:latin typeface="Plus Jakarta Sans"/>
              </a:rPr>
              <a:t> Blend physical proximity with modern digital scalability.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791325" y="2697509"/>
            <a:ext cx="4800600" cy="2190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50" b="1" i="0" u="none">
                <a:solidFill>
                  <a:srgbClr val="065F46"/>
                </a:solidFill>
                <a:latin typeface="Outfit"/>
              </a:rPr>
              <a:t>Localized Engagement Model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96050" y="3059459"/>
            <a:ext cx="4867275" cy="41314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27"/>
              </a:lnSpc>
            </a:pPr>
            <a:r>
              <a:rPr sz="1050" b="0" i="0" u="none">
                <a:solidFill>
                  <a:srgbClr val="166534"/>
                </a:solidFill>
                <a:latin typeface="Plus Jakarta Sans"/>
              </a:rPr>
              <a:t>Empowering micro-merchants and rural farming communities through tailored small-ticket financing products.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1500" y="476250"/>
            <a:ext cx="11601450" cy="38859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060"/>
              </a:lnSpc>
            </a:pPr>
            <a:r>
              <a:rPr sz="2550" b="1" i="0" u="none">
                <a:solidFill>
                  <a:srgbClr val="064E3B"/>
                </a:solidFill>
                <a:latin typeface="Outfit"/>
              </a:rPr>
              <a:t>Community Banking: The Missing Link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71500" y="864840"/>
            <a:ext cx="57150" cy="304800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3155156"/>
            <a:ext cx="114300" cy="142875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3760886"/>
            <a:ext cx="114300" cy="142875"/>
          </a:xfrm>
          <a:prstGeom prst="rect">
            <a:avLst/>
          </a:prstGeom>
        </p:spPr>
      </p:pic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4366617"/>
            <a:ext cx="114300" cy="142875"/>
          </a:xfrm>
          <a:prstGeom prst="rect">
            <a:avLst/>
          </a:prstGeom>
        </p:spPr>
      </p:pic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6050" y="2721322"/>
            <a:ext cx="219075" cy="171450"/>
          </a:xfrm>
          <a:prstGeom prst="rect">
            <a:avLst/>
          </a:prstGeom>
        </p:spPr>
      </p:pic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72275" y="3882181"/>
            <a:ext cx="161925" cy="20955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7048500" y="3767881"/>
            <a:ext cx="4086225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FFFFFF"/>
                </a:solidFill>
                <a:latin typeface="Plus Jakarta Sans"/>
              </a:rPr>
              <a:t>Proximity + Trust + Knowledge + Small-Ticket Finance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7037" y="1718220"/>
            <a:ext cx="4843462" cy="36195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1697831"/>
            <a:ext cx="2095500" cy="2667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6096000"/>
            <a:ext cx="11049000" cy="2857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328344" y="6238875"/>
            <a:ext cx="2543175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 u="none">
                <a:solidFill>
                  <a:srgbClr val="64748B"/>
                </a:solidFill>
                <a:latin typeface="Plus Jakarta Sans SemiBold"/>
              </a:rPr>
              <a:t>ADVANCING INCLUSIVE ISLAMIC FINANCE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52770" y="6238875"/>
            <a:ext cx="167729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 u="none">
                <a:solidFill>
                  <a:srgbClr val="64748B"/>
                </a:solidFill>
                <a:latin typeface="Plus Jakarta Sans SemiBold"/>
              </a:rPr>
              <a:t>07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6253162"/>
            <a:ext cx="122039" cy="1143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356568" y="6238875"/>
            <a:ext cx="390525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 u="none">
                <a:solidFill>
                  <a:srgbClr val="D97706"/>
                </a:solidFill>
                <a:latin typeface="Plus Jakarta Sans SemiBold"/>
              </a:rPr>
              <a:t>IHSAN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1500" y="2078831"/>
            <a:ext cx="6215776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64E3B"/>
                </a:solidFill>
                <a:latin typeface="Outfit"/>
              </a:rPr>
              <a:t>Moving Beyond Brick-and-Mortar Collateral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1500" y="2497931"/>
            <a:ext cx="5919787" cy="4429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43"/>
              </a:lnSpc>
            </a:pPr>
            <a:r>
              <a:rPr sz="1125" b="0" i="0" u="none">
                <a:solidFill>
                  <a:srgbClr val="475569"/>
                </a:solidFill>
                <a:latin typeface="Plus Jakarta Sans"/>
              </a:rPr>
              <a:t>MSMEs struggle with traditional banking due to lack of formal land titles or credit history. IFB offers a relationship-driven alternative.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86562" y="1727745"/>
            <a:ext cx="4824412" cy="360045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4850" y="1769268"/>
            <a:ext cx="128587" cy="12382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38200" y="3093243"/>
            <a:ext cx="5653087" cy="4723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60"/>
              </a:lnSpc>
            </a:pPr>
            <a:r>
              <a:rPr sz="1200" b="1" i="0" u="none">
                <a:solidFill>
                  <a:srgbClr val="334155"/>
                </a:solidFill>
                <a:latin typeface="Plus Jakarta Sans"/>
              </a:rPr>
              <a:t>Alternative Data Integration:</a:t>
            </a:r>
            <a:r>
              <a:rPr sz="1200" b="0" i="0" u="none">
                <a:solidFill>
                  <a:srgbClr val="334155"/>
                </a:solidFill>
                <a:latin typeface="Plus Jakarta Sans"/>
              </a:rPr>
              <a:t> Evaluate utility bills, mobile payments, and merchant transaction flows.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8200" y="3698974"/>
            <a:ext cx="5653087" cy="4723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60"/>
              </a:lnSpc>
            </a:pPr>
            <a:r>
              <a:rPr sz="1200" b="1" i="0" u="none">
                <a:solidFill>
                  <a:srgbClr val="334155"/>
                </a:solidFill>
                <a:latin typeface="Plus Jakarta Sans"/>
              </a:rPr>
              <a:t>Business Viability:</a:t>
            </a:r>
            <a:r>
              <a:rPr sz="1200" b="0" i="0" u="none">
                <a:solidFill>
                  <a:srgbClr val="334155"/>
                </a:solidFill>
                <a:latin typeface="Plus Jakarta Sans"/>
              </a:rPr>
              <a:t> Assess actual trade turnover and cash flow strength instead of passive assets.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8200" y="4304704"/>
            <a:ext cx="5653087" cy="4723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60"/>
              </a:lnSpc>
            </a:pPr>
            <a:r>
              <a:rPr sz="1200" b="1" i="0" u="none">
                <a:solidFill>
                  <a:srgbClr val="334155"/>
                </a:solidFill>
                <a:latin typeface="Plus Jakarta Sans"/>
              </a:rPr>
              <a:t>Lifecycle Relationship:</a:t>
            </a:r>
            <a:r>
              <a:rPr sz="1200" b="0" i="0" u="none">
                <a:solidFill>
                  <a:srgbClr val="334155"/>
                </a:solidFill>
                <a:latin typeface="Plus Jakarta Sans"/>
              </a:rPr>
              <a:t> Structure financing around continuous business milestones.</a:t>
            </a:r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78743" y="5034260"/>
            <a:ext cx="209550" cy="20955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702593" y="5053310"/>
            <a:ext cx="4029075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FFFFFF"/>
                </a:solidFill>
                <a:latin typeface="Plus Jakarta Sans"/>
              </a:rPr>
              <a:t>Cash Flow + Transaction History + Alternative Data = Viable Risk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71500" y="476250"/>
            <a:ext cx="11601450" cy="38859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060"/>
              </a:lnSpc>
            </a:pPr>
            <a:r>
              <a:rPr sz="2550" b="1" i="0" u="none">
                <a:solidFill>
                  <a:srgbClr val="064E3B"/>
                </a:solidFill>
                <a:latin typeface="Outfit"/>
              </a:rPr>
              <a:t>MSMEs: Shifting to Cash-Flow Underwriting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71500" y="864840"/>
            <a:ext cx="57150" cy="304800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1500" y="3112293"/>
            <a:ext cx="114300" cy="142875"/>
          </a:xfrm>
          <a:prstGeom prst="rect">
            <a:avLst/>
          </a:prstGeom>
        </p:spPr>
      </p:pic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1500" y="3718024"/>
            <a:ext cx="114300" cy="142875"/>
          </a:xfrm>
          <a:prstGeom prst="rect">
            <a:avLst/>
          </a:prstGeom>
        </p:spPr>
      </p:pic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1500" y="4323754"/>
            <a:ext cx="114300" cy="14287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4387304"/>
            <a:ext cx="11049000" cy="4286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2699593"/>
            <a:ext cx="2103090" cy="144958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07940" y="2699593"/>
            <a:ext cx="2103090" cy="144958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44380" y="2699593"/>
            <a:ext cx="2103090" cy="1449585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80820" y="2699593"/>
            <a:ext cx="2103090" cy="1449585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17260" y="2699593"/>
            <a:ext cx="2103239" cy="1449585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500" y="6096000"/>
            <a:ext cx="11049000" cy="2857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71500" y="2240012"/>
            <a:ext cx="11049000" cy="221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43"/>
              </a:lnSpc>
            </a:pPr>
            <a:r>
              <a:rPr sz="1125" b="0" i="0" u="none">
                <a:solidFill>
                  <a:srgbClr val="64748B"/>
                </a:solidFill>
                <a:latin typeface="Plus Jakarta Sans"/>
              </a:rPr>
              <a:t>A structured progression pathway supporting clients as they scale from basic financial entry to equity partnership: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23582" y="6238875"/>
            <a:ext cx="2543175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 u="none">
                <a:solidFill>
                  <a:srgbClr val="64748B"/>
                </a:solidFill>
                <a:latin typeface="Plus Jakarta Sans SemiBold"/>
              </a:rPr>
              <a:t>ADVANCING INCLUSIVE ISLAMIC FINANCE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443245" y="6238875"/>
            <a:ext cx="177254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 u="none">
                <a:solidFill>
                  <a:srgbClr val="64748B"/>
                </a:solidFill>
                <a:latin typeface="Plus Jakarta Sans SemiBold"/>
              </a:rPr>
              <a:t>08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57850" y="4539704"/>
            <a:ext cx="123825" cy="142875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38875" y="4539704"/>
            <a:ext cx="123825" cy="142875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48475" y="4539704"/>
            <a:ext cx="123825" cy="142875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648700" y="4539704"/>
            <a:ext cx="123825" cy="142875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1500" y="6253162"/>
            <a:ext cx="122039" cy="1143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356568" y="6238875"/>
            <a:ext cx="390525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 u="none">
                <a:solidFill>
                  <a:srgbClr val="D97706"/>
                </a:solidFill>
                <a:latin typeface="Plus Jakarta Sans SemiBold"/>
              </a:rPr>
              <a:t>IHSAN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94383" y="2956768"/>
            <a:ext cx="257175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800" b="0" i="0" u="none">
                <a:solidFill>
                  <a:srgbClr val="64748B"/>
                </a:solidFill>
                <a:latin typeface="Plus Jakarta Sans ExtraBold"/>
              </a:rPr>
              <a:t>01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8953" y="3318718"/>
            <a:ext cx="1708182" cy="1809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25" b="1" i="0" u="none">
                <a:solidFill>
                  <a:srgbClr val="064E3B"/>
                </a:solidFill>
                <a:latin typeface="Outfit"/>
              </a:rPr>
              <a:t>Financial Entry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9625" y="3575893"/>
            <a:ext cx="1626840" cy="3542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395"/>
              </a:lnSpc>
            </a:pPr>
            <a:r>
              <a:rPr sz="900" b="0" i="0" u="none">
                <a:solidFill>
                  <a:srgbClr val="64748B"/>
                </a:solidFill>
                <a:latin typeface="Plus Jakarta Sans"/>
              </a:rPr>
              <a:t>Savings, basic accounts, payments &amp; transfers.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711773" y="2956768"/>
            <a:ext cx="295275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800" b="0" i="0" u="none">
                <a:solidFill>
                  <a:srgbClr val="10B981"/>
                </a:solidFill>
                <a:latin typeface="Plus Jakarta Sans ExtraBold"/>
              </a:rPr>
              <a:t>02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005394" y="3318718"/>
            <a:ext cx="1708182" cy="1809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25" b="1" i="0" u="none">
                <a:solidFill>
                  <a:srgbClr val="064E3B"/>
                </a:solidFill>
                <a:latin typeface="Outfit"/>
              </a:rPr>
              <a:t>Micro-Enterprise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046065" y="3575893"/>
            <a:ext cx="1626840" cy="3542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395"/>
              </a:lnSpc>
            </a:pPr>
            <a:r>
              <a:rPr sz="900" b="0" i="0" u="none">
                <a:solidFill>
                  <a:srgbClr val="64748B"/>
                </a:solidFill>
                <a:latin typeface="Plus Jakarta Sans"/>
              </a:rPr>
              <a:t>Small-ticket working capital &amp; tool purchases.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943451" y="2956768"/>
            <a:ext cx="30480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800" b="0" i="0" u="none">
                <a:solidFill>
                  <a:srgbClr val="D97706"/>
                </a:solidFill>
                <a:latin typeface="Plus Jakarta Sans ExtraBold"/>
              </a:rPr>
              <a:t>03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241834" y="3318718"/>
            <a:ext cx="1708182" cy="1809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25" b="1" i="0" u="none">
                <a:solidFill>
                  <a:srgbClr val="064E3B"/>
                </a:solidFill>
                <a:latin typeface="Outfit"/>
              </a:rPr>
              <a:t>MSME Growth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282505" y="3575893"/>
            <a:ext cx="1626840" cy="3542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395"/>
              </a:lnSpc>
            </a:pPr>
            <a:r>
              <a:rPr sz="900" b="0" i="0" u="none">
                <a:solidFill>
                  <a:srgbClr val="64748B"/>
                </a:solidFill>
                <a:latin typeface="Plus Jakarta Sans"/>
              </a:rPr>
              <a:t>Structured Murabaha &amp; Ijarah for equipment.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175128" y="2956768"/>
            <a:ext cx="314325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800" b="0" i="0" u="none">
                <a:solidFill>
                  <a:srgbClr val="0284C7"/>
                </a:solidFill>
                <a:latin typeface="Plus Jakarta Sans ExtraBold"/>
              </a:rPr>
              <a:t>04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478274" y="3318718"/>
            <a:ext cx="1708182" cy="1809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25" b="1" i="0" u="none">
                <a:solidFill>
                  <a:srgbClr val="064E3B"/>
                </a:solidFill>
                <a:latin typeface="Outfit"/>
              </a:rPr>
              <a:t>Expansion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518945" y="3575893"/>
            <a:ext cx="1626840" cy="3542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395"/>
              </a:lnSpc>
            </a:pPr>
            <a:r>
              <a:rPr sz="900" b="0" i="0" u="none">
                <a:solidFill>
                  <a:srgbClr val="64748B"/>
                </a:solidFill>
                <a:latin typeface="Plus Jakarta Sans"/>
              </a:rPr>
              <a:t>Larger growth capital &amp; commercial facilities.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416480" y="2956768"/>
            <a:ext cx="30480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800" b="0" i="0" u="none">
                <a:solidFill>
                  <a:srgbClr val="064E3B"/>
                </a:solidFill>
                <a:latin typeface="Plus Jakarta Sans ExtraBold"/>
              </a:rPr>
              <a:t>05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714711" y="3318718"/>
            <a:ext cx="1708338" cy="1809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25" b="1" i="0" u="none">
                <a:solidFill>
                  <a:srgbClr val="064E3B"/>
                </a:solidFill>
                <a:latin typeface="Outfit"/>
              </a:rPr>
              <a:t>Partnership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755385" y="3575893"/>
            <a:ext cx="1626989" cy="3542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395"/>
              </a:lnSpc>
            </a:pPr>
            <a:r>
              <a:rPr sz="900" b="0" i="0" u="none">
                <a:solidFill>
                  <a:srgbClr val="047857"/>
                </a:solidFill>
                <a:latin typeface="Plus Jakarta Sans"/>
              </a:rPr>
              <a:t>Musharakah / Mudarabah scalable ventures.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71500" y="476250"/>
            <a:ext cx="11601450" cy="38859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060"/>
              </a:lnSpc>
            </a:pPr>
            <a:r>
              <a:rPr sz="2550" b="1" i="0" u="none">
                <a:solidFill>
                  <a:srgbClr val="064E3B"/>
                </a:solidFill>
                <a:latin typeface="Outfit"/>
              </a:rPr>
              <a:t>The IFB Enterprise Financing Ladder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71500" y="864840"/>
            <a:ext cx="57150" cy="304800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8875" y="1843087"/>
            <a:ext cx="5381625" cy="3369766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2357883"/>
            <a:ext cx="5381625" cy="1093886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604170"/>
            <a:ext cx="5381625" cy="1093886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86525" y="4298453"/>
            <a:ext cx="4886325" cy="66675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6096000"/>
            <a:ext cx="11049000" cy="2857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328344" y="6238875"/>
            <a:ext cx="2543175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 u="none">
                <a:solidFill>
                  <a:srgbClr val="64748B"/>
                </a:solidFill>
                <a:latin typeface="Plus Jakarta Sans SemiBold"/>
              </a:rPr>
              <a:t>ADVANCING INCLUSIVE ISLAMIC FINANCE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52770" y="6238875"/>
            <a:ext cx="167729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 u="none">
                <a:solidFill>
                  <a:srgbClr val="64748B"/>
                </a:solidFill>
                <a:latin typeface="Plus Jakarta Sans SemiBold"/>
              </a:rPr>
              <a:t>09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6253162"/>
            <a:ext cx="122039" cy="1143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356568" y="6238875"/>
            <a:ext cx="390525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 u="none">
                <a:solidFill>
                  <a:srgbClr val="D97706"/>
                </a:solidFill>
                <a:latin typeface="Plus Jakarta Sans SemiBold"/>
              </a:rPr>
              <a:t>IHSAN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86525" y="2090737"/>
            <a:ext cx="5130641" cy="238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64E3B"/>
                </a:solidFill>
                <a:latin typeface="Outfit"/>
              </a:rPr>
              <a:t>Key Success Enablers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8200" y="2576958"/>
            <a:ext cx="5120640" cy="200025"/>
          </a:xfrm>
          <a:prstGeom prst="rect">
            <a:avLst/>
          </a:prstGeom>
          <a:noFill/>
        </p:spPr>
        <p:txBody>
          <a:bodyPr wrap="square" lIns="123825" tIns="0" rIns="0" bIns="0" anchor="t">
            <a:spAutoFit/>
          </a:bodyPr>
          <a:lstStyle/>
          <a:p>
            <a:pPr algn="l"/>
            <a:r>
              <a:rPr sz="1275" b="1" i="0" u="none">
                <a:solidFill>
                  <a:srgbClr val="B45309"/>
                </a:solidFill>
                <a:latin typeface="Outfit"/>
              </a:rPr>
              <a:t>The Entrepreneur Dilemma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8200" y="2834133"/>
            <a:ext cx="4876800" cy="39856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69"/>
              </a:lnSpc>
            </a:pPr>
            <a:r>
              <a:rPr sz="1012" b="0" i="0" u="none">
                <a:solidFill>
                  <a:srgbClr val="475569"/>
                </a:solidFill>
                <a:latin typeface="Plus Jakarta Sans"/>
              </a:rPr>
              <a:t>Startups possess high market potential but lack physical collateral and historical financial statements required by traditional banks.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8200" y="3823245"/>
            <a:ext cx="5120640" cy="200025"/>
          </a:xfrm>
          <a:prstGeom prst="rect">
            <a:avLst/>
          </a:prstGeom>
          <a:noFill/>
        </p:spPr>
        <p:txBody>
          <a:bodyPr wrap="square" lIns="180975" tIns="0" rIns="0" bIns="0" anchor="t">
            <a:spAutoFit/>
          </a:bodyPr>
          <a:lstStyle/>
          <a:p>
            <a:pPr algn="l"/>
            <a:r>
              <a:rPr sz="1275" b="1" i="0" u="none">
                <a:solidFill>
                  <a:srgbClr val="065F46"/>
                </a:solidFill>
                <a:latin typeface="Outfit"/>
              </a:rPr>
              <a:t>Partnership Solution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8200" y="4080420"/>
            <a:ext cx="4876800" cy="39856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69"/>
              </a:lnSpc>
            </a:pPr>
            <a:r>
              <a:rPr sz="1012" b="0" i="0" u="none">
                <a:solidFill>
                  <a:srgbClr val="475569"/>
                </a:solidFill>
                <a:latin typeface="Plus Jakarta Sans"/>
              </a:rPr>
              <a:t>Risk-sharing contracts (Musharakah &amp; Mudarabah) align bank incentives directly with business success, offering growth capital with advisory support.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753225" y="2471737"/>
            <a:ext cx="4619625" cy="4723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60"/>
              </a:lnSpc>
            </a:pPr>
            <a:r>
              <a:rPr sz="1200" b="1" i="0" u="none">
                <a:solidFill>
                  <a:srgbClr val="334155"/>
                </a:solidFill>
                <a:latin typeface="Plus Jakarta Sans"/>
              </a:rPr>
              <a:t>Mentorship Integration:</a:t>
            </a:r>
            <a:r>
              <a:rPr sz="1200" b="0" i="0" u="none">
                <a:solidFill>
                  <a:srgbClr val="334155"/>
                </a:solidFill>
                <a:latin typeface="Plus Jakarta Sans"/>
              </a:rPr>
              <a:t> Pair financing with technical business development support.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753225" y="3077467"/>
            <a:ext cx="4619625" cy="4723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60"/>
              </a:lnSpc>
            </a:pPr>
            <a:r>
              <a:rPr sz="1200" b="1" i="0" u="none">
                <a:solidFill>
                  <a:srgbClr val="334155"/>
                </a:solidFill>
                <a:latin typeface="Plus Jakarta Sans"/>
              </a:rPr>
              <a:t>Robust Risk Framework:</a:t>
            </a:r>
            <a:r>
              <a:rPr sz="1200" b="0" i="0" u="none">
                <a:solidFill>
                  <a:srgbClr val="334155"/>
                </a:solidFill>
                <a:latin typeface="Plus Jakarta Sans"/>
              </a:rPr>
              <a:t> Tailored governance designed for early-stage evaluation.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753225" y="3683198"/>
            <a:ext cx="4619625" cy="4723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60"/>
              </a:lnSpc>
            </a:pPr>
            <a:r>
              <a:rPr sz="1200" b="1" i="0" u="none">
                <a:solidFill>
                  <a:srgbClr val="334155"/>
                </a:solidFill>
                <a:latin typeface="Plus Jakarta Sans"/>
              </a:rPr>
              <a:t>Ecosystem Access:</a:t>
            </a:r>
            <a:r>
              <a:rPr sz="1200" b="0" i="0" u="none">
                <a:solidFill>
                  <a:srgbClr val="334155"/>
                </a:solidFill>
                <a:latin typeface="Plus Jakarta Sans"/>
              </a:rPr>
              <a:t> Connect startups with wider value chains and corporate buyers.</a:t>
            </a:r>
          </a:p>
        </p:txBody>
      </p:sp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43712" y="4460378"/>
            <a:ext cx="152400" cy="152400"/>
          </a:xfrm>
          <a:prstGeom prst="rect">
            <a:avLst/>
          </a:prstGeom>
        </p:spPr>
      </p:pic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8200" y="2596008"/>
            <a:ext cx="123825" cy="161925"/>
          </a:xfrm>
          <a:prstGeom prst="rect">
            <a:avLst/>
          </a:prstGeom>
        </p:spPr>
      </p:pic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8200" y="3842295"/>
            <a:ext cx="180975" cy="161925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571500" y="476250"/>
            <a:ext cx="11601450" cy="38859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060"/>
              </a:lnSpc>
            </a:pPr>
            <a:r>
              <a:rPr sz="2550" b="1" i="0" u="none">
                <a:solidFill>
                  <a:srgbClr val="064E3B"/>
                </a:solidFill>
                <a:latin typeface="Outfit"/>
              </a:rPr>
              <a:t>Empowering Startups &amp; Innovation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71500" y="864840"/>
            <a:ext cx="57150" cy="304800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5" name="Picture 24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86525" y="2490787"/>
            <a:ext cx="114300" cy="142875"/>
          </a:xfrm>
          <a:prstGeom prst="rect">
            <a:avLst/>
          </a:prstGeom>
        </p:spPr>
      </p:pic>
      <p:pic>
        <p:nvPicPr>
          <p:cNvPr id="26" name="Picture 25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86525" y="3096517"/>
            <a:ext cx="114300" cy="142875"/>
          </a:xfrm>
          <a:prstGeom prst="rect">
            <a:avLst/>
          </a:prstGeom>
        </p:spPr>
      </p:pic>
      <p:pic>
        <p:nvPicPr>
          <p:cNvPr id="27" name="Picture 26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86525" y="3702248"/>
            <a:ext cx="114300" cy="14287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4389983"/>
            <a:ext cx="11049000" cy="5048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2573089"/>
            <a:ext cx="2647950" cy="1435893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1850" y="2573089"/>
            <a:ext cx="2647950" cy="1435893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200" y="2573089"/>
            <a:ext cx="2647950" cy="1435893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72550" y="2573089"/>
            <a:ext cx="2647950" cy="1435893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6096000"/>
            <a:ext cx="11049000" cy="2857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71500" y="2161133"/>
            <a:ext cx="11049000" cy="221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43"/>
              </a:lnSpc>
            </a:pPr>
            <a:r>
              <a:rPr sz="1125" b="0" i="0" u="none">
                <a:solidFill>
                  <a:srgbClr val="64748B"/>
                </a:solidFill>
                <a:latin typeface="Plus Jakarta Sans"/>
              </a:rPr>
              <a:t>Building holistic, Shariah-compliant relationships that enhance customer financial wellbeing: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37869" y="6238875"/>
            <a:ext cx="2543175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 u="none">
                <a:solidFill>
                  <a:srgbClr val="64748B"/>
                </a:solidFill>
                <a:latin typeface="Plus Jakarta Sans SemiBold"/>
              </a:rPr>
              <a:t>ADVANCING INCLUSIVE ISLAMIC FINANCE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471820" y="6238875"/>
            <a:ext cx="148679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 u="none">
                <a:solidFill>
                  <a:srgbClr val="64748B"/>
                </a:solidFill>
                <a:latin typeface="Plus Jakarta Sans SemiBold"/>
              </a:rPr>
              <a:t>10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700" y="4551908"/>
            <a:ext cx="1181100" cy="1809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25" b="1" i="0" u="none">
                <a:solidFill>
                  <a:srgbClr val="64748B"/>
                </a:solidFill>
                <a:latin typeface="Plus Jakarta Sans"/>
              </a:rPr>
              <a:t>Deposit Account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50406" y="4556670"/>
            <a:ext cx="152400" cy="17145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719637" y="4551908"/>
            <a:ext cx="2009775" cy="1809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25" b="1" i="0" u="none">
                <a:solidFill>
                  <a:srgbClr val="047857"/>
                </a:solidFill>
                <a:latin typeface="Plus Jakarta Sans"/>
              </a:rPr>
              <a:t>Active Financial Relationship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70018" y="4556670"/>
            <a:ext cx="152400" cy="17145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201150" y="4551908"/>
            <a:ext cx="2219325" cy="1809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25" b="1" i="0" u="none">
                <a:solidFill>
                  <a:srgbClr val="D97706"/>
                </a:solidFill>
                <a:latin typeface="Plus Jakarta Sans"/>
              </a:rPr>
              <a:t>Sustainable Financial Wellbeing</a:t>
            </a:r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1500" y="6253162"/>
            <a:ext cx="122039" cy="1143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356568" y="6238875"/>
            <a:ext cx="390525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 u="none">
                <a:solidFill>
                  <a:srgbClr val="D97706"/>
                </a:solidFill>
                <a:latin typeface="Plus Jakarta Sans SemiBold"/>
              </a:rPr>
              <a:t>IHSAN</a:t>
            </a:r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743075" y="2792164"/>
            <a:ext cx="304800" cy="2667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755332" y="3154114"/>
            <a:ext cx="2280285" cy="1809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25" b="1" i="0" u="none">
                <a:solidFill>
                  <a:srgbClr val="064E3B"/>
                </a:solidFill>
                <a:latin typeface="Outfit"/>
              </a:rPr>
              <a:t>Savings &amp; Payments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9625" y="3392239"/>
            <a:ext cx="2171700" cy="36909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453"/>
              </a:lnSpc>
            </a:pPr>
            <a:r>
              <a:rPr sz="937" b="0" i="0" u="none">
                <a:solidFill>
                  <a:srgbClr val="64748B"/>
                </a:solidFill>
                <a:latin typeface="Plus Jakarta Sans"/>
              </a:rPr>
              <a:t>Safe custody (Wadiah) and profit-sharing accounts.</a:t>
            </a:r>
          </a:p>
        </p:txBody>
      </p:sp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43425" y="2792164"/>
            <a:ext cx="304800" cy="2667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3555682" y="3154114"/>
            <a:ext cx="2280285" cy="1809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25" b="1" i="0" u="none">
                <a:solidFill>
                  <a:srgbClr val="064E3B"/>
                </a:solidFill>
                <a:latin typeface="Outfit"/>
              </a:rPr>
              <a:t>Asset Financing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09975" y="3392239"/>
            <a:ext cx="2171700" cy="36909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453"/>
              </a:lnSpc>
            </a:pPr>
            <a:r>
              <a:rPr sz="937" b="0" i="0" u="none">
                <a:solidFill>
                  <a:srgbClr val="64748B"/>
                </a:solidFill>
                <a:latin typeface="Plus Jakarta Sans"/>
              </a:rPr>
              <a:t>Consumer goods, home construction &amp; vehicle financing.</a:t>
            </a:r>
          </a:p>
        </p:txBody>
      </p:sp>
      <p:pic>
        <p:nvPicPr>
          <p:cNvPr id="25" name="Picture 24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329487" y="2792164"/>
            <a:ext cx="333375" cy="26670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6356032" y="3154114"/>
            <a:ext cx="2280285" cy="1809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25" b="1" i="0" u="none">
                <a:solidFill>
                  <a:srgbClr val="064E3B"/>
                </a:solidFill>
                <a:latin typeface="Outfit"/>
              </a:rPr>
              <a:t>Social Wellbeing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10325" y="3392239"/>
            <a:ext cx="2171700" cy="36909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453"/>
              </a:lnSpc>
            </a:pPr>
            <a:r>
              <a:rPr sz="937" b="0" i="0" u="none">
                <a:solidFill>
                  <a:srgbClr val="64748B"/>
                </a:solidFill>
                <a:latin typeface="Plus Jakarta Sans"/>
              </a:rPr>
              <a:t>Education, medical, and seasonal personal needs.</a:t>
            </a:r>
          </a:p>
        </p:txBody>
      </p:sp>
      <p:pic>
        <p:nvPicPr>
          <p:cNvPr id="28" name="Picture 27" descr="image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163175" y="2792164"/>
            <a:ext cx="266700" cy="266700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9156382" y="3154114"/>
            <a:ext cx="2280285" cy="1809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25" b="1" i="0" u="none">
                <a:solidFill>
                  <a:srgbClr val="064E3B"/>
                </a:solidFill>
                <a:latin typeface="Outfit"/>
              </a:rPr>
              <a:t>Digital Investment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210675" y="3392239"/>
            <a:ext cx="2171700" cy="36909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453"/>
              </a:lnSpc>
            </a:pPr>
            <a:r>
              <a:rPr sz="937" b="0" i="0" u="none">
                <a:solidFill>
                  <a:srgbClr val="64748B"/>
                </a:solidFill>
                <a:latin typeface="Plus Jakarta Sans"/>
              </a:rPr>
              <a:t>Shariah-compliant investment funds &amp; wealth solutions.</a:t>
            </a:r>
          </a:p>
        </p:txBody>
      </p:sp>
      <p:pic>
        <p:nvPicPr>
          <p:cNvPr id="31" name="Picture 30" descr="image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71525" y="4570958"/>
            <a:ext cx="161925" cy="142875"/>
          </a:xfrm>
          <a:prstGeom prst="rect">
            <a:avLst/>
          </a:prstGeom>
        </p:spPr>
      </p:pic>
      <p:pic>
        <p:nvPicPr>
          <p:cNvPr id="32" name="Picture 31" descr="image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443412" y="4570958"/>
            <a:ext cx="180975" cy="142875"/>
          </a:xfrm>
          <a:prstGeom prst="rect">
            <a:avLst/>
          </a:prstGeom>
        </p:spPr>
      </p:pic>
      <p:pic>
        <p:nvPicPr>
          <p:cNvPr id="33" name="Picture 32" descr="image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963025" y="4570958"/>
            <a:ext cx="142875" cy="142875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571500" y="476250"/>
            <a:ext cx="11601450" cy="38859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060"/>
              </a:lnSpc>
            </a:pPr>
            <a:r>
              <a:rPr sz="2550" b="1" i="0" u="none">
                <a:solidFill>
                  <a:srgbClr val="064E3B"/>
                </a:solidFill>
                <a:latin typeface="Outfit"/>
              </a:rPr>
              <a:t>Retail IFB: Beyond Deposit Mobilization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71500" y="864840"/>
            <a:ext cx="57150" cy="304800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7037" y="1718220"/>
            <a:ext cx="4843462" cy="36195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2450157"/>
            <a:ext cx="2076450" cy="2667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802112"/>
            <a:ext cx="5919787" cy="708421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6096000"/>
            <a:ext cx="11049000" cy="2857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356919" y="6238875"/>
            <a:ext cx="2543175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 u="none">
                <a:solidFill>
                  <a:srgbClr val="64748B"/>
                </a:solidFill>
                <a:latin typeface="Plus Jakarta Sans SemiBold"/>
              </a:rPr>
              <a:t>ADVANCING INCLUSIVE ISLAMIC FINANCE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509920" y="6238875"/>
            <a:ext cx="110579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 u="none">
                <a:solidFill>
                  <a:srgbClr val="64748B"/>
                </a:solidFill>
                <a:latin typeface="Plus Jakarta Sans SemiBold"/>
              </a:rPr>
              <a:t>11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6253162"/>
            <a:ext cx="122039" cy="1143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56568" y="6238875"/>
            <a:ext cx="390525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 u="none">
                <a:solidFill>
                  <a:srgbClr val="D97706"/>
                </a:solidFill>
                <a:latin typeface="Plus Jakarta Sans SemiBold"/>
              </a:rPr>
              <a:t>IHSAN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1500" y="2831157"/>
            <a:ext cx="6215776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64E3B"/>
                </a:solidFill>
                <a:latin typeface="Outfit"/>
              </a:rPr>
              <a:t>Expanding Reach &amp; Lowering Cost-to-Serve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71500" y="3231207"/>
            <a:ext cx="5919787" cy="42802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5"/>
              </a:lnSpc>
            </a:pPr>
            <a:r>
              <a:rPr sz="1087" b="0" i="0" u="none">
                <a:solidFill>
                  <a:srgbClr val="475569"/>
                </a:solidFill>
                <a:latin typeface="Plus Jakarta Sans"/>
              </a:rPr>
              <a:t>Digital channels unlock unprecedented scalability for small-ticket financial products without requiring heavy physical branch expansion.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86562" y="1727745"/>
            <a:ext cx="4824412" cy="360045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4850" y="2521594"/>
            <a:ext cx="128587" cy="12382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81050" y="3964037"/>
            <a:ext cx="16002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65F46"/>
                </a:solidFill>
                <a:latin typeface="Plus Jakarta Sans"/>
              </a:rPr>
              <a:t>End-to-End Digital Flow: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1050" y="4183112"/>
            <a:ext cx="5529262" cy="184546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>
              <a:lnSpc>
                <a:spcPts val="1453"/>
              </a:lnSpc>
            </a:pPr>
            <a:r>
              <a:rPr sz="937" b="0" i="0" u="none">
                <a:solidFill>
                  <a:srgbClr val="475569"/>
                </a:solidFill>
                <a:latin typeface="Plus Jakarta Sans"/>
              </a:rPr>
              <a:t>Onboarding Alternative Scoring Shariah Validation Instant Approval Disbursement</a:t>
            </a:r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76375" y="4221212"/>
            <a:ext cx="76200" cy="119062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657475" y="4221212"/>
            <a:ext cx="76200" cy="119062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762375" y="4221212"/>
            <a:ext cx="76200" cy="119062"/>
          </a:xfrm>
          <a:prstGeom prst="rect">
            <a:avLst/>
          </a:prstGeom>
        </p:spPr>
      </p:pic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772025" y="4221212"/>
            <a:ext cx="76200" cy="119062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571500" y="476250"/>
            <a:ext cx="11601450" cy="38859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060"/>
              </a:lnSpc>
            </a:pPr>
            <a:r>
              <a:rPr sz="2550" b="1" i="0" u="none">
                <a:solidFill>
                  <a:srgbClr val="064E3B"/>
                </a:solidFill>
                <a:latin typeface="Outfit"/>
              </a:rPr>
              <a:t>Digital IFB: The Scale Engine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71500" y="864840"/>
            <a:ext cx="57150" cy="304800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262336"/>
            <a:ext cx="11049000" cy="947439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3400276"/>
            <a:ext cx="3555950" cy="1393328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17950" y="3400276"/>
            <a:ext cx="3555950" cy="1393328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64400" y="3400276"/>
            <a:ext cx="3556099" cy="1393328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6096000"/>
            <a:ext cx="11049000" cy="2857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347394" y="6238875"/>
            <a:ext cx="2543175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 u="none">
                <a:solidFill>
                  <a:srgbClr val="64748B"/>
                </a:solidFill>
                <a:latin typeface="Plus Jakarta Sans SemiBold"/>
              </a:rPr>
              <a:t>ADVANCING INCLUSIVE ISLAMIC FINANCE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90870" y="6238875"/>
            <a:ext cx="129629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 u="none">
                <a:solidFill>
                  <a:srgbClr val="64748B"/>
                </a:solidFill>
                <a:latin typeface="Plus Jakarta Sans SemiBold"/>
              </a:rPr>
              <a:t>12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9625" y="2481411"/>
            <a:ext cx="11101387" cy="238125"/>
          </a:xfrm>
          <a:prstGeom prst="rect">
            <a:avLst/>
          </a:prstGeom>
          <a:noFill/>
        </p:spPr>
        <p:txBody>
          <a:bodyPr wrap="square" lIns="19050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B45309"/>
                </a:solidFill>
                <a:latin typeface="Outfit"/>
              </a:rPr>
              <a:t>Non-Negotiable Imperative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9625" y="2776686"/>
            <a:ext cx="10572750" cy="21401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5"/>
              </a:lnSpc>
            </a:pPr>
            <a:r>
              <a:rPr sz="1087" b="0" i="0" u="none">
                <a:solidFill>
                  <a:srgbClr val="78350F"/>
                </a:solidFill>
                <a:latin typeface="Plus Jakarta Sans"/>
              </a:rPr>
              <a:t>Technology must digitize the Shariah-compliant transaction — never bypass or compromise its core governance requirements.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6253162"/>
            <a:ext cx="122039" cy="1143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356568" y="6238875"/>
            <a:ext cx="390525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 u="none">
                <a:solidFill>
                  <a:srgbClr val="D97706"/>
                </a:solidFill>
                <a:latin typeface="Plus Jakarta Sans SemiBold"/>
              </a:rPr>
              <a:t>IHSAN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9625" y="2509986"/>
            <a:ext cx="190500" cy="19050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8200" y="3619351"/>
            <a:ext cx="257175" cy="2286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38200" y="3943201"/>
            <a:ext cx="3203681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64E3B"/>
                </a:solidFill>
                <a:latin typeface="Outfit"/>
              </a:rPr>
              <a:t>Contract Sequencing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8200" y="4190851"/>
            <a:ext cx="3051125" cy="38367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11"/>
              </a:lnSpc>
            </a:pPr>
            <a:r>
              <a:rPr sz="975" b="0" i="0" u="none">
                <a:solidFill>
                  <a:srgbClr val="475569"/>
                </a:solidFill>
                <a:latin typeface="Plus Jakarta Sans"/>
              </a:rPr>
              <a:t>Ensure valid step-by-step execution (Offer, Acceptance, Ownership, Transfer).</a:t>
            </a:r>
          </a:p>
        </p:txBody>
      </p:sp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84650" y="3619351"/>
            <a:ext cx="257175" cy="2286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584650" y="3943201"/>
            <a:ext cx="3203681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64E3B"/>
                </a:solidFill>
                <a:latin typeface="Outfit"/>
              </a:rPr>
              <a:t>Asset Traceability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84650" y="4190851"/>
            <a:ext cx="3051125" cy="38367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11"/>
              </a:lnSpc>
            </a:pPr>
            <a:r>
              <a:rPr sz="975" b="0" i="0" u="none">
                <a:solidFill>
                  <a:srgbClr val="475569"/>
                </a:solidFill>
                <a:latin typeface="Plus Jakarta Sans"/>
              </a:rPr>
              <a:t>Maintain explicit asset identification, supplier proof, and digital documentation.</a:t>
            </a:r>
          </a:p>
        </p:txBody>
      </p:sp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331100" y="3619351"/>
            <a:ext cx="257175" cy="2286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8331100" y="3943201"/>
            <a:ext cx="3203837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64E3B"/>
                </a:solidFill>
                <a:latin typeface="Outfit"/>
              </a:rPr>
              <a:t>Fund Segregation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331100" y="4190851"/>
            <a:ext cx="3051274" cy="38367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11"/>
              </a:lnSpc>
            </a:pPr>
            <a:r>
              <a:rPr sz="975" b="0" i="0" u="none">
                <a:solidFill>
                  <a:srgbClr val="475569"/>
                </a:solidFill>
                <a:latin typeface="Plus Jakarta Sans"/>
              </a:rPr>
              <a:t>Guarantee complete ledger separation of IFB funds with clear audit trails.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71500" y="476250"/>
            <a:ext cx="11601450" cy="38859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060"/>
              </a:lnSpc>
            </a:pPr>
            <a:r>
              <a:rPr sz="2550" b="1" i="0" u="none">
                <a:solidFill>
                  <a:srgbClr val="064E3B"/>
                </a:solidFill>
                <a:latin typeface="Outfit"/>
              </a:rPr>
              <a:t>Digital Governance &amp; Shariah Integrity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71500" y="864840"/>
            <a:ext cx="57150" cy="304800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010816"/>
            <a:ext cx="3555950" cy="1421903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7950" y="2010816"/>
            <a:ext cx="3555950" cy="1421903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64400" y="2010816"/>
            <a:ext cx="3556099" cy="1421903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3623220"/>
            <a:ext cx="3555950" cy="1421903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17950" y="3623220"/>
            <a:ext cx="3555950" cy="1421903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64400" y="3623220"/>
            <a:ext cx="3556099" cy="1421903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500" y="6096000"/>
            <a:ext cx="11049000" cy="2857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347394" y="6238875"/>
            <a:ext cx="2543175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 u="none">
                <a:solidFill>
                  <a:srgbClr val="64748B"/>
                </a:solidFill>
                <a:latin typeface="Plus Jakarta Sans SemiBold"/>
              </a:rPr>
              <a:t>ADVANCING INCLUSIVE ISLAMIC FINANCE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490870" y="6238875"/>
            <a:ext cx="129629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 u="none">
                <a:solidFill>
                  <a:srgbClr val="64748B"/>
                </a:solidFill>
                <a:latin typeface="Plus Jakarta Sans SemiBold"/>
              </a:rPr>
              <a:t>13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1500" y="6253162"/>
            <a:ext cx="122039" cy="1143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356568" y="6238875"/>
            <a:ext cx="390525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 u="none">
                <a:solidFill>
                  <a:srgbClr val="D97706"/>
                </a:solidFill>
                <a:latin typeface="Plus Jakarta Sans SemiBold"/>
              </a:rPr>
              <a:t>IHSAN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8200" y="2229891"/>
            <a:ext cx="314325" cy="24765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838200" y="2572791"/>
            <a:ext cx="3203681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1" i="0" u="none">
                <a:solidFill>
                  <a:srgbClr val="064E3B"/>
                </a:solidFill>
                <a:latin typeface="Outfit"/>
              </a:rPr>
              <a:t>Underserved Population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8200" y="2829966"/>
            <a:ext cx="3051125" cy="38367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11"/>
              </a:lnSpc>
            </a:pPr>
            <a:r>
              <a:rPr sz="975" b="0" i="0" u="none">
                <a:solidFill>
                  <a:srgbClr val="475569"/>
                </a:solidFill>
                <a:latin typeface="Plus Jakarta Sans"/>
              </a:rPr>
              <a:t>Massive demand among unbanked communities seeking interest-free solutions.</a:t>
            </a:r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84650" y="2229891"/>
            <a:ext cx="152400" cy="24765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584650" y="2572791"/>
            <a:ext cx="3203681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1" i="0" u="none">
                <a:solidFill>
                  <a:srgbClr val="064E3B"/>
                </a:solidFill>
                <a:latin typeface="Outfit"/>
              </a:rPr>
              <a:t>Women-Led MSMEs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84650" y="2829966"/>
            <a:ext cx="3051125" cy="38367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11"/>
              </a:lnSpc>
            </a:pPr>
            <a:r>
              <a:rPr sz="975" b="0" i="0" u="none">
                <a:solidFill>
                  <a:srgbClr val="475569"/>
                </a:solidFill>
                <a:latin typeface="Plus Jakarta Sans"/>
              </a:rPr>
              <a:t>Growing entrepreneurial activity requiring supportive, non-predatory capital.</a:t>
            </a:r>
          </a:p>
        </p:txBody>
      </p:sp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331100" y="2229891"/>
            <a:ext cx="247650" cy="24765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8331100" y="2572791"/>
            <a:ext cx="3203837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1" i="0" u="none">
                <a:solidFill>
                  <a:srgbClr val="064E3B"/>
                </a:solidFill>
                <a:latin typeface="Outfit"/>
              </a:rPr>
              <a:t>Agri Value Chains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31100" y="2829966"/>
            <a:ext cx="3051274" cy="38367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11"/>
              </a:lnSpc>
            </a:pPr>
            <a:r>
              <a:rPr sz="975" b="0" i="0" u="none">
                <a:solidFill>
                  <a:srgbClr val="475569"/>
                </a:solidFill>
                <a:latin typeface="Plus Jakarta Sans"/>
              </a:rPr>
              <a:t>Huge seasonal financing potential using Salam and Ijarah equipment contracts.</a:t>
            </a:r>
          </a:p>
        </p:txBody>
      </p:sp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8200" y="3842295"/>
            <a:ext cx="219075" cy="24765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838200" y="4185195"/>
            <a:ext cx="3203681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1" i="0" u="none">
                <a:solidFill>
                  <a:srgbClr val="064E3B"/>
                </a:solidFill>
                <a:latin typeface="Outfit"/>
              </a:rPr>
              <a:t>Digital Payments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38200" y="4442370"/>
            <a:ext cx="3051125" cy="38367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11"/>
              </a:lnSpc>
            </a:pPr>
            <a:r>
              <a:rPr sz="975" b="0" i="0" u="none">
                <a:solidFill>
                  <a:srgbClr val="475569"/>
                </a:solidFill>
                <a:latin typeface="Plus Jakarta Sans"/>
              </a:rPr>
              <a:t>Rapid adoption of mobile wallets creating actionable alternative credit data.</a:t>
            </a:r>
          </a:p>
        </p:txBody>
      </p:sp>
      <p:pic>
        <p:nvPicPr>
          <p:cNvPr id="26" name="Picture 25" descr="image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584650" y="3842295"/>
            <a:ext cx="276225" cy="24765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4584650" y="4185195"/>
            <a:ext cx="3203681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1" i="0" u="none">
                <a:solidFill>
                  <a:srgbClr val="064E3B"/>
                </a:solidFill>
                <a:latin typeface="Outfit"/>
              </a:rPr>
              <a:t>Ethical Brand Loyalty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84650" y="4442370"/>
            <a:ext cx="3051125" cy="38367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11"/>
              </a:lnSpc>
            </a:pPr>
            <a:r>
              <a:rPr sz="975" b="0" i="0" u="none">
                <a:solidFill>
                  <a:srgbClr val="475569"/>
                </a:solidFill>
                <a:latin typeface="Plus Jakarta Sans"/>
              </a:rPr>
              <a:t>Strong cultural preference for authentic, Shariah-compliant services.</a:t>
            </a:r>
          </a:p>
        </p:txBody>
      </p:sp>
      <p:pic>
        <p:nvPicPr>
          <p:cNvPr id="29" name="Picture 28" descr="image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331100" y="3842295"/>
            <a:ext cx="314325" cy="247650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8331100" y="4185195"/>
            <a:ext cx="3203837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1" i="0" u="none">
                <a:solidFill>
                  <a:srgbClr val="064E3B"/>
                </a:solidFill>
                <a:latin typeface="Outfit"/>
              </a:rPr>
              <a:t>Community Ecosystems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331100" y="4442370"/>
            <a:ext cx="3051274" cy="38367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11"/>
              </a:lnSpc>
            </a:pPr>
            <a:r>
              <a:rPr sz="975" b="0" i="0" u="none">
                <a:solidFill>
                  <a:srgbClr val="475569"/>
                </a:solidFill>
                <a:latin typeface="Plus Jakarta Sans"/>
              </a:rPr>
              <a:t>Existing informal networks lowering transaction &amp; acquisition costs.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71500" y="476250"/>
            <a:ext cx="11601450" cy="38859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060"/>
              </a:lnSpc>
            </a:pPr>
            <a:r>
              <a:rPr sz="2550" b="1" i="0" u="none">
                <a:solidFill>
                  <a:srgbClr val="064E3B"/>
                </a:solidFill>
                <a:latin typeface="Outfit"/>
              </a:rPr>
              <a:t>Market Opportunities for IFB Expansion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71500" y="864840"/>
            <a:ext cx="57150" cy="304800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348358"/>
            <a:ext cx="5429250" cy="1084361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1250" y="2348358"/>
            <a:ext cx="5429250" cy="1084361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3623220"/>
            <a:ext cx="5429250" cy="1084361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1250" y="3623220"/>
            <a:ext cx="5429250" cy="1084361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6096000"/>
            <a:ext cx="11049000" cy="2857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342632" y="6238875"/>
            <a:ext cx="2543175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 u="none">
                <a:solidFill>
                  <a:srgbClr val="64748B"/>
                </a:solidFill>
                <a:latin typeface="Plus Jakarta Sans SemiBold"/>
              </a:rPr>
              <a:t>ADVANCING INCLUSIVE ISLAMIC FINANCE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81345" y="6238875"/>
            <a:ext cx="139154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 u="none">
                <a:solidFill>
                  <a:srgbClr val="64748B"/>
                </a:solidFill>
                <a:latin typeface="Plus Jakarta Sans SemiBold"/>
              </a:rPr>
              <a:t>14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6253162"/>
            <a:ext cx="122039" cy="1143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356568" y="6238875"/>
            <a:ext cx="390525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 u="none">
                <a:solidFill>
                  <a:srgbClr val="D97706"/>
                </a:solidFill>
                <a:latin typeface="Plus Jakarta Sans SemiBold"/>
              </a:rPr>
              <a:t>IHSAN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8200" y="2567433"/>
            <a:ext cx="5170646" cy="190500"/>
          </a:xfrm>
          <a:prstGeom prst="rect">
            <a:avLst/>
          </a:prstGeom>
          <a:noFill/>
        </p:spPr>
        <p:txBody>
          <a:bodyPr wrap="square" lIns="19050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991B1B"/>
                </a:solidFill>
                <a:latin typeface="Outfit"/>
              </a:rPr>
              <a:t>Liquidity &amp; Risk Concentration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8200" y="2815083"/>
            <a:ext cx="4924425" cy="39856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69"/>
              </a:lnSpc>
            </a:pPr>
            <a:r>
              <a:rPr sz="1012" b="0" i="0" u="none">
                <a:solidFill>
                  <a:srgbClr val="475569"/>
                </a:solidFill>
                <a:latin typeface="Plus Jakarta Sans"/>
              </a:rPr>
              <a:t>Managing short-term liquidity instruments and avoiding sector-specific concentration risks.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57950" y="2567433"/>
            <a:ext cx="5170646" cy="190500"/>
          </a:xfrm>
          <a:prstGeom prst="rect">
            <a:avLst/>
          </a:prstGeom>
          <a:noFill/>
        </p:spPr>
        <p:txBody>
          <a:bodyPr wrap="square" lIns="19050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991B1B"/>
                </a:solidFill>
                <a:latin typeface="Outfit"/>
              </a:rPr>
              <a:t>CBS &amp; Digital Constraints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57950" y="2815083"/>
            <a:ext cx="4924425" cy="39856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69"/>
              </a:lnSpc>
            </a:pPr>
            <a:r>
              <a:rPr sz="1012" b="0" i="0" u="none">
                <a:solidFill>
                  <a:srgbClr val="475569"/>
                </a:solidFill>
                <a:latin typeface="Plus Jakarta Sans"/>
              </a:rPr>
              <a:t>Legacy core banking systems lacking native support for complex IFB contract workflows.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8200" y="3842295"/>
            <a:ext cx="5170646" cy="190500"/>
          </a:xfrm>
          <a:prstGeom prst="rect">
            <a:avLst/>
          </a:prstGeom>
          <a:noFill/>
        </p:spPr>
        <p:txBody>
          <a:bodyPr wrap="square" lIns="13335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92400E"/>
                </a:solidFill>
                <a:latin typeface="Outfit"/>
              </a:rPr>
              <a:t>Talent Shortage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8200" y="4089945"/>
            <a:ext cx="4924425" cy="39856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69"/>
              </a:lnSpc>
            </a:pPr>
            <a:r>
              <a:rPr sz="1012" b="0" i="0" u="none">
                <a:solidFill>
                  <a:srgbClr val="475569"/>
                </a:solidFill>
                <a:latin typeface="Plus Jakarta Sans"/>
              </a:rPr>
              <a:t>Need for specialized staff trained simultaneously in Shariah law, credit risk, and digital banking.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57950" y="3842295"/>
            <a:ext cx="5170646" cy="190500"/>
          </a:xfrm>
          <a:prstGeom prst="rect">
            <a:avLst/>
          </a:prstGeom>
          <a:noFill/>
        </p:spPr>
        <p:txBody>
          <a:bodyPr wrap="square" lIns="15240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92400E"/>
                </a:solidFill>
                <a:latin typeface="Outfit"/>
              </a:rPr>
              <a:t>Customer Financial Literacy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57950" y="4089945"/>
            <a:ext cx="4924425" cy="199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69"/>
              </a:lnSpc>
            </a:pPr>
            <a:r>
              <a:rPr sz="1012" b="0" i="0" u="none">
                <a:solidFill>
                  <a:srgbClr val="475569"/>
                </a:solidFill>
                <a:latin typeface="Plus Jakarta Sans"/>
              </a:rPr>
              <a:t>Bridging awareness gaps regarding IFB mechanisms, rights, and obligations.</a:t>
            </a:r>
          </a:p>
        </p:txBody>
      </p:sp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8200" y="2586483"/>
            <a:ext cx="190500" cy="152400"/>
          </a:xfrm>
          <a:prstGeom prst="rect">
            <a:avLst/>
          </a:prstGeom>
        </p:spPr>
      </p:pic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57950" y="2586483"/>
            <a:ext cx="190500" cy="152400"/>
          </a:xfrm>
          <a:prstGeom prst="rect">
            <a:avLst/>
          </a:prstGeom>
        </p:spPr>
      </p:pic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8200" y="3861345"/>
            <a:ext cx="133350" cy="152400"/>
          </a:xfrm>
          <a:prstGeom prst="rect">
            <a:avLst/>
          </a:prstGeom>
        </p:spPr>
      </p:pic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57950" y="3861345"/>
            <a:ext cx="152400" cy="15240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571500" y="476250"/>
            <a:ext cx="11601450" cy="38859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060"/>
              </a:lnSpc>
            </a:pPr>
            <a:r>
              <a:rPr sz="2550" b="1" i="0" u="none">
                <a:solidFill>
                  <a:srgbClr val="064E3B"/>
                </a:solidFill>
                <a:latin typeface="Outfit"/>
              </a:rPr>
              <a:t>Key Structural Challenges to Address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71500" y="864840"/>
            <a:ext cx="57150" cy="304800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8875" y="2518320"/>
            <a:ext cx="5381625" cy="20193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6096000"/>
            <a:ext cx="11049000" cy="2857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47394" y="6238875"/>
            <a:ext cx="2543175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 u="none">
                <a:solidFill>
                  <a:srgbClr val="64748B"/>
                </a:solidFill>
                <a:latin typeface="Plus Jakarta Sans SemiBold"/>
              </a:rPr>
              <a:t>ADVANCING INCLUSIVE ISLAMIC FINANCE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90870" y="6238875"/>
            <a:ext cx="129629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 u="none">
                <a:solidFill>
                  <a:srgbClr val="64748B"/>
                </a:solidFill>
                <a:latin typeface="Plus Jakarta Sans SemiBold"/>
              </a:rPr>
              <a:t>15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6253162"/>
            <a:ext cx="122039" cy="1143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56568" y="6238875"/>
            <a:ext cx="390525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 u="none">
                <a:solidFill>
                  <a:srgbClr val="D97706"/>
                </a:solidFill>
                <a:latin typeface="Plus Jakarta Sans SemiBold"/>
              </a:rPr>
              <a:t>IHSAN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1500" y="2338833"/>
            <a:ext cx="5650706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64E3B"/>
                </a:solidFill>
                <a:latin typeface="Outfit"/>
              </a:rPr>
              <a:t>Leveraging Our Core DNA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1500" y="2776983"/>
            <a:ext cx="5381625" cy="4429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43"/>
              </a:lnSpc>
            </a:pPr>
            <a:r>
              <a:rPr sz="1125" b="0" i="0" u="none">
                <a:solidFill>
                  <a:srgbClr val="475569"/>
                </a:solidFill>
                <a:latin typeface="Plus Jakarta Sans"/>
              </a:rPr>
              <a:t>Siinqee Bank’s deep roots in community financing create a unmatched foundation for expanding Interest-Free Banking across Ethiopia.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86812" y="2851695"/>
            <a:ext cx="285750" cy="381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477000" y="3346995"/>
            <a:ext cx="4905375" cy="361950"/>
          </a:xfrm>
          <a:prstGeom prst="rect">
            <a:avLst/>
          </a:prstGeom>
          <a:noFill/>
        </p:spPr>
        <p:txBody>
          <a:bodyPr wrap="square" lIns="200025" tIns="0" rIns="0" bIns="0" anchor="t">
            <a:spAutoFit/>
          </a:bodyPr>
          <a:lstStyle/>
          <a:p>
            <a:pPr algn="ctr">
              <a:lnSpc>
                <a:spcPts val="2850"/>
              </a:lnSpc>
            </a:pPr>
            <a:r>
              <a:rPr sz="2850" b="0" i="0" u="none">
                <a:solidFill>
                  <a:srgbClr val="FBBF24"/>
                </a:solidFill>
                <a:latin typeface="Outfit ExtraBold"/>
              </a:rPr>
              <a:t>Micro Islamic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0" y="3804195"/>
            <a:ext cx="4905375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0" i="0" u="none">
                <a:solidFill>
                  <a:srgbClr val="F0FDF4"/>
                </a:solidFill>
                <a:latin typeface="Plus Jakarta Sans Medium"/>
              </a:rPr>
              <a:t>Transforming microfinance expertise into an engine for inclusive Islamic banking.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8200" y="3372296"/>
            <a:ext cx="5114925" cy="2361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60"/>
              </a:lnSpc>
            </a:pPr>
            <a:r>
              <a:rPr sz="1200" b="1" i="0" u="none">
                <a:solidFill>
                  <a:srgbClr val="334155"/>
                </a:solidFill>
                <a:latin typeface="Plus Jakarta Sans"/>
              </a:rPr>
              <a:t>Extensive Distribution:</a:t>
            </a:r>
            <a:r>
              <a:rPr sz="1200" b="0" i="0" u="none">
                <a:solidFill>
                  <a:srgbClr val="334155"/>
                </a:solidFill>
                <a:latin typeface="Plus Jakarta Sans"/>
              </a:rPr>
              <a:t> Unrivaled grassroots branch &amp; agent presence.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8200" y="3741836"/>
            <a:ext cx="5114925" cy="4723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60"/>
              </a:lnSpc>
            </a:pPr>
            <a:r>
              <a:rPr sz="1200" b="1" i="0" u="none" dirty="0">
                <a:solidFill>
                  <a:srgbClr val="334155"/>
                </a:solidFill>
                <a:latin typeface="Plus Jakarta Sans"/>
              </a:rPr>
              <a:t>Microfinance Heritage:</a:t>
            </a:r>
            <a:r>
              <a:rPr sz="1200" b="0" i="0" u="none" dirty="0">
                <a:solidFill>
                  <a:srgbClr val="334155"/>
                </a:solidFill>
                <a:latin typeface="Plus Jakarta Sans"/>
              </a:rPr>
              <a:t> Decades of experience serving low-income borrowers.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8200" y="4347567"/>
            <a:ext cx="5114925" cy="2361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60"/>
              </a:lnSpc>
            </a:pPr>
            <a:r>
              <a:rPr sz="1200" b="1" i="0" u="none" dirty="0">
                <a:solidFill>
                  <a:srgbClr val="334155"/>
                </a:solidFill>
                <a:latin typeface="Plus Jakarta Sans"/>
              </a:rPr>
              <a:t>Integrated Platform:</a:t>
            </a:r>
            <a:r>
              <a:rPr sz="1200" b="0" i="0" u="none" dirty="0">
                <a:solidFill>
                  <a:srgbClr val="334155"/>
                </a:solidFill>
                <a:latin typeface="Plus Jakarta Sans"/>
              </a:rPr>
              <a:t> Combining Retail, MSME, Startup, and Digital IFB.</a:t>
            </a:r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10612" y="3461295"/>
            <a:ext cx="200025" cy="2286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571500" y="476250"/>
            <a:ext cx="11601450" cy="38859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060"/>
              </a:lnSpc>
            </a:pPr>
            <a:r>
              <a:rPr sz="2550" b="1" i="0" u="none">
                <a:solidFill>
                  <a:srgbClr val="064E3B"/>
                </a:solidFill>
                <a:latin typeface="Outfit"/>
              </a:rPr>
              <a:t>Strategic Position of Siinqee Ihsan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71500" y="864840"/>
            <a:ext cx="57150" cy="304800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3391346"/>
            <a:ext cx="114300" cy="142875"/>
          </a:xfrm>
          <a:prstGeom prst="rect">
            <a:avLst/>
          </a:prstGeom>
        </p:spPr>
      </p:pic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3760886"/>
            <a:ext cx="114300" cy="142875"/>
          </a:xfrm>
          <a:prstGeom prst="rect">
            <a:avLst/>
          </a:prstGeom>
        </p:spPr>
      </p:pic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4366617"/>
            <a:ext cx="114300" cy="14287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6096000"/>
            <a:ext cx="11049000" cy="2857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1500" y="4385220"/>
            <a:ext cx="11049000" cy="1809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25" b="1" i="0" u="none">
                <a:solidFill>
                  <a:srgbClr val="064E3B"/>
                </a:solidFill>
                <a:latin typeface="Plus Jakarta Sans"/>
              </a:rPr>
              <a:t>One Ecosystem — Multiple Customer Journeys — One Inclusive Growth Agenda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47394" y="6238875"/>
            <a:ext cx="2543175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 u="none">
                <a:solidFill>
                  <a:srgbClr val="64748B"/>
                </a:solidFill>
                <a:latin typeface="Plus Jakarta Sans SemiBold"/>
              </a:rPr>
              <a:t>ADVANCING INCLUSIVE ISLAMIC FINANCE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90870" y="6238875"/>
            <a:ext cx="129629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 u="none">
                <a:solidFill>
                  <a:srgbClr val="64748B"/>
                </a:solidFill>
                <a:latin typeface="Plus Jakarta Sans SemiBold"/>
              </a:rPr>
              <a:t>16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6253162"/>
            <a:ext cx="122039" cy="1143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56568" y="6238875"/>
            <a:ext cx="390525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 u="none">
                <a:solidFill>
                  <a:srgbClr val="D97706"/>
                </a:solidFill>
                <a:latin typeface="Plus Jakarta Sans SemiBold"/>
              </a:rPr>
              <a:t>IHSAN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000" y="2651670"/>
            <a:ext cx="238125" cy="1905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62000" y="2908845"/>
            <a:ext cx="2410301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64E3B"/>
                </a:solidFill>
                <a:latin typeface="Outfit"/>
              </a:rPr>
              <a:t>Community IFB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62350" y="2651670"/>
            <a:ext cx="219075" cy="1905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562350" y="2908845"/>
            <a:ext cx="2410301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64E3B"/>
                </a:solidFill>
                <a:latin typeface="Outfit"/>
              </a:rPr>
              <a:t>MSME Finance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62700" y="2651670"/>
            <a:ext cx="238125" cy="1905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362700" y="2908845"/>
            <a:ext cx="2410301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64E3B"/>
                </a:solidFill>
                <a:latin typeface="Outfit"/>
              </a:rPr>
              <a:t>Retail IFB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63050" y="2651670"/>
            <a:ext cx="190500" cy="1905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163050" y="2908845"/>
            <a:ext cx="2410301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64E3B"/>
                </a:solidFill>
                <a:latin typeface="Outfit"/>
              </a:rPr>
              <a:t>Startup Finance</a:t>
            </a:r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1050" y="3556545"/>
            <a:ext cx="161925" cy="20955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81050" y="3832770"/>
            <a:ext cx="3323696" cy="1809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064E3B"/>
                </a:solidFill>
                <a:latin typeface="Outfit"/>
              </a:rPr>
              <a:t>Digital Islamic Platform</a:t>
            </a:r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27500" y="3556545"/>
            <a:ext cx="209550" cy="20955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4527500" y="3832770"/>
            <a:ext cx="3323696" cy="1809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064E3B"/>
                </a:solidFill>
                <a:latin typeface="Outfit"/>
              </a:rPr>
              <a:t>Agricultural &amp; Value Chain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73950" y="3813720"/>
            <a:ext cx="3323852" cy="1809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064E3B"/>
                </a:solidFill>
                <a:latin typeface="Outfit"/>
              </a:rPr>
              <a:t>Graduation Pathways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71500" y="476250"/>
            <a:ext cx="11601450" cy="38859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060"/>
              </a:lnSpc>
            </a:pPr>
            <a:r>
              <a:rPr sz="2550" b="1" i="0" u="none">
                <a:solidFill>
                  <a:srgbClr val="064E3B"/>
                </a:solidFill>
                <a:latin typeface="Outfit"/>
              </a:rPr>
              <a:t>Seven Core Strategic Focus Pillars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71500" y="864840"/>
            <a:ext cx="57150" cy="304800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7037" y="1718220"/>
            <a:ext cx="4843462" cy="36195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2283321"/>
            <a:ext cx="1452562" cy="2667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6096000"/>
            <a:ext cx="11049000" cy="2857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347394" y="6238875"/>
            <a:ext cx="2543175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 u="none">
                <a:solidFill>
                  <a:srgbClr val="64748B"/>
                </a:solidFill>
                <a:latin typeface="Plus Jakarta Sans SemiBold"/>
              </a:rPr>
              <a:t>ADVANCING INCLUSIVE ISLAMIC FINANCE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90870" y="6238875"/>
            <a:ext cx="129629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 u="none">
                <a:solidFill>
                  <a:srgbClr val="64748B"/>
                </a:solidFill>
                <a:latin typeface="Plus Jakarta Sans SemiBold"/>
              </a:rPr>
              <a:t>17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6253162"/>
            <a:ext cx="122039" cy="1143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356568" y="6238875"/>
            <a:ext cx="390525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 u="none">
                <a:solidFill>
                  <a:srgbClr val="D97706"/>
                </a:solidFill>
                <a:latin typeface="Plus Jakarta Sans SemiBold"/>
              </a:rPr>
              <a:t>IHSAN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1500" y="2664321"/>
            <a:ext cx="6215776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64E3B"/>
                </a:solidFill>
                <a:latin typeface="Outfit"/>
              </a:rPr>
              <a:t>Unlocking Ethiopia’s Agricultural Potential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1500" y="3083421"/>
            <a:ext cx="5919787" cy="42802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5"/>
              </a:lnSpc>
            </a:pPr>
            <a:r>
              <a:rPr sz="1087" b="0" i="0" u="none">
                <a:solidFill>
                  <a:srgbClr val="475569"/>
                </a:solidFill>
                <a:latin typeface="Plus Jakarta Sans"/>
              </a:rPr>
              <a:t>Agriculture forms the backbone of Ethiopia's economy. IFB contracts fit seasonal crop yields and equipment investments naturally.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86562" y="1727745"/>
            <a:ext cx="2343150" cy="200025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4850" y="2354758"/>
            <a:ext cx="157162" cy="12382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38200" y="3663850"/>
            <a:ext cx="5653087" cy="2361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60"/>
              </a:lnSpc>
            </a:pPr>
            <a:r>
              <a:rPr sz="1200" b="1" i="0" u="none">
                <a:solidFill>
                  <a:srgbClr val="334155"/>
                </a:solidFill>
                <a:latin typeface="Plus Jakarta Sans"/>
              </a:rPr>
              <a:t>Salam Contracts:</a:t>
            </a:r>
            <a:r>
              <a:rPr sz="1200" b="0" i="0" u="none">
                <a:solidFill>
                  <a:srgbClr val="334155"/>
                </a:solidFill>
                <a:latin typeface="Plus Jakarta Sans"/>
              </a:rPr>
              <a:t> Advance purchase financing for crop cultivation inputs.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8200" y="4033391"/>
            <a:ext cx="5653087" cy="2361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60"/>
              </a:lnSpc>
            </a:pPr>
            <a:r>
              <a:rPr sz="1200" b="1" i="0" u="none">
                <a:solidFill>
                  <a:srgbClr val="334155"/>
                </a:solidFill>
                <a:latin typeface="Plus Jakarta Sans"/>
              </a:rPr>
              <a:t>Ijarah Machinery Leasing:</a:t>
            </a:r>
            <a:r>
              <a:rPr sz="1200" b="0" i="0" u="none">
                <a:solidFill>
                  <a:srgbClr val="334155"/>
                </a:solidFill>
                <a:latin typeface="Plus Jakarta Sans"/>
              </a:rPr>
              <a:t> Tractors, irrigation pumps &amp; processing units.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8200" y="4402931"/>
            <a:ext cx="5653087" cy="2361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60"/>
              </a:lnSpc>
            </a:pPr>
            <a:r>
              <a:rPr sz="1200" b="1" i="0" u="none">
                <a:solidFill>
                  <a:srgbClr val="334155"/>
                </a:solidFill>
                <a:latin typeface="Plus Jakarta Sans"/>
              </a:rPr>
              <a:t>Cooperatives Linkage:</a:t>
            </a:r>
            <a:r>
              <a:rPr sz="1200" b="0" i="0" u="none">
                <a:solidFill>
                  <a:srgbClr val="334155"/>
                </a:solidFill>
                <a:latin typeface="Plus Jakarta Sans"/>
              </a:rPr>
              <a:t> Bundling smallholder farmers for aggregate scale.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71500" y="476250"/>
            <a:ext cx="11601450" cy="38859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060"/>
              </a:lnSpc>
            </a:pPr>
            <a:r>
              <a:rPr sz="2550" b="1" i="0" u="none">
                <a:solidFill>
                  <a:srgbClr val="064E3B"/>
                </a:solidFill>
                <a:latin typeface="Outfit"/>
              </a:rPr>
              <a:t>Agri-Value Chain Financing Model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71500" y="864840"/>
            <a:ext cx="57150" cy="304800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500" y="3682900"/>
            <a:ext cx="114300" cy="142875"/>
          </a:xfrm>
          <a:prstGeom prst="rect">
            <a:avLst/>
          </a:prstGeom>
        </p:spPr>
      </p:pic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500" y="4052441"/>
            <a:ext cx="114300" cy="142875"/>
          </a:xfrm>
          <a:prstGeom prst="rect">
            <a:avLst/>
          </a:prstGeom>
        </p:spPr>
      </p:pic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500" y="4421981"/>
            <a:ext cx="114300" cy="14287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569219"/>
            <a:ext cx="3555950" cy="1069478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7950" y="2569219"/>
            <a:ext cx="3555950" cy="1069478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64400" y="2569219"/>
            <a:ext cx="3556099" cy="1069478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3829198"/>
            <a:ext cx="3555950" cy="1069478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17950" y="3829198"/>
            <a:ext cx="3555950" cy="1069478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64400" y="3829198"/>
            <a:ext cx="3556099" cy="1069478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500" y="6096000"/>
            <a:ext cx="11049000" cy="2857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71500" y="2157263"/>
            <a:ext cx="11049000" cy="221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43"/>
              </a:lnSpc>
            </a:pPr>
            <a:r>
              <a:rPr sz="1125" b="0" i="0" u="none">
                <a:solidFill>
                  <a:srgbClr val="64748B"/>
                </a:solidFill>
                <a:latin typeface="Plus Jakarta Sans"/>
              </a:rPr>
              <a:t>Building a complete inclusive IFB ecosystem requires collaborative alliances across public and private sectors: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42632" y="6238875"/>
            <a:ext cx="2543175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 u="none">
                <a:solidFill>
                  <a:srgbClr val="64748B"/>
                </a:solidFill>
                <a:latin typeface="Plus Jakarta Sans SemiBold"/>
              </a:rPr>
              <a:t>ADVANCING INCLUSIVE ISLAMIC FINANCE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481345" y="6238875"/>
            <a:ext cx="139154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 u="none">
                <a:solidFill>
                  <a:srgbClr val="64748B"/>
                </a:solidFill>
                <a:latin typeface="Plus Jakarta Sans SemiBold"/>
              </a:rPr>
              <a:t>18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1500" y="6253162"/>
            <a:ext cx="122039" cy="1143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356568" y="6238875"/>
            <a:ext cx="390525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 u="none">
                <a:solidFill>
                  <a:srgbClr val="D97706"/>
                </a:solidFill>
                <a:latin typeface="Plus Jakarta Sans SemiBold"/>
              </a:rPr>
              <a:t>IHSAN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8200" y="2788294"/>
            <a:ext cx="3203681" cy="190500"/>
          </a:xfrm>
          <a:prstGeom prst="rect">
            <a:avLst/>
          </a:prstGeom>
          <a:noFill/>
        </p:spPr>
        <p:txBody>
          <a:bodyPr wrap="square" lIns="15240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64E3B"/>
                </a:solidFill>
                <a:latin typeface="Outfit"/>
              </a:rPr>
              <a:t>Regulatory &amp; Policy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8200" y="3035944"/>
            <a:ext cx="3051125" cy="38367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11"/>
              </a:lnSpc>
            </a:pPr>
            <a:r>
              <a:rPr sz="975" b="0" i="0" u="none">
                <a:solidFill>
                  <a:srgbClr val="475569"/>
                </a:solidFill>
                <a:latin typeface="Plus Jakarta Sans"/>
              </a:rPr>
              <a:t>National Bank of Ethiopia and government policy institutions.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84650" y="2788294"/>
            <a:ext cx="3203681" cy="190500"/>
          </a:xfrm>
          <a:prstGeom prst="rect">
            <a:avLst/>
          </a:prstGeom>
          <a:noFill/>
        </p:spPr>
        <p:txBody>
          <a:bodyPr wrap="square" lIns="17145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64E3B"/>
                </a:solidFill>
                <a:latin typeface="Outfit"/>
              </a:rPr>
              <a:t>Telecoms &amp; Fintechs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84650" y="3035944"/>
            <a:ext cx="3051125" cy="19183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11"/>
              </a:lnSpc>
            </a:pPr>
            <a:r>
              <a:rPr sz="975" b="0" i="0" u="none">
                <a:solidFill>
                  <a:srgbClr val="475569"/>
                </a:solidFill>
                <a:latin typeface="Plus Jakarta Sans"/>
              </a:rPr>
              <a:t>Mobile operators &amp; tech partners for digital rails.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31100" y="2788294"/>
            <a:ext cx="3203837" cy="190500"/>
          </a:xfrm>
          <a:prstGeom prst="rect">
            <a:avLst/>
          </a:prstGeom>
          <a:noFill/>
        </p:spPr>
        <p:txBody>
          <a:bodyPr wrap="square" lIns="17145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64E3B"/>
                </a:solidFill>
                <a:latin typeface="Outfit"/>
              </a:rPr>
              <a:t>Producer Cooperatives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31100" y="3035944"/>
            <a:ext cx="3051274" cy="38367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11"/>
              </a:lnSpc>
            </a:pPr>
            <a:r>
              <a:rPr sz="975" b="0" i="0" u="none">
                <a:solidFill>
                  <a:srgbClr val="475569"/>
                </a:solidFill>
                <a:latin typeface="Plus Jakarta Sans"/>
              </a:rPr>
              <a:t>Farmer unions and trade associations for channel access.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8200" y="4048273"/>
            <a:ext cx="3203681" cy="190500"/>
          </a:xfrm>
          <a:prstGeom prst="rect">
            <a:avLst/>
          </a:prstGeom>
          <a:noFill/>
        </p:spPr>
        <p:txBody>
          <a:bodyPr wrap="square" lIns="19050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B45309"/>
                </a:solidFill>
                <a:latin typeface="Outfit"/>
              </a:rPr>
              <a:t>Universities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8200" y="4295923"/>
            <a:ext cx="3051125" cy="38367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11"/>
              </a:lnSpc>
            </a:pPr>
            <a:r>
              <a:rPr sz="975" b="0" i="0" u="none">
                <a:solidFill>
                  <a:srgbClr val="475569"/>
                </a:solidFill>
                <a:latin typeface="Plus Jakarta Sans"/>
              </a:rPr>
              <a:t>Academic institutions for IFB research &amp; talent development.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84650" y="4048273"/>
            <a:ext cx="3203681" cy="190500"/>
          </a:xfrm>
          <a:prstGeom prst="rect">
            <a:avLst/>
          </a:prstGeom>
          <a:noFill/>
        </p:spPr>
        <p:txBody>
          <a:bodyPr wrap="square" lIns="15240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B45309"/>
                </a:solidFill>
                <a:latin typeface="Outfit"/>
              </a:rPr>
              <a:t>DFIs &amp; Donors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84650" y="4295923"/>
            <a:ext cx="3051125" cy="38367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11"/>
              </a:lnSpc>
            </a:pPr>
            <a:r>
              <a:rPr sz="975" b="0" i="0" u="none">
                <a:solidFill>
                  <a:srgbClr val="475569"/>
                </a:solidFill>
                <a:latin typeface="Plus Jakarta Sans"/>
              </a:rPr>
              <a:t>International development finance institutions for capacity build.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331100" y="4048273"/>
            <a:ext cx="3203837" cy="190500"/>
          </a:xfrm>
          <a:prstGeom prst="rect">
            <a:avLst/>
          </a:prstGeom>
          <a:noFill/>
        </p:spPr>
        <p:txBody>
          <a:bodyPr wrap="square" lIns="15240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B45309"/>
                </a:solidFill>
                <a:latin typeface="Outfit"/>
              </a:rPr>
              <a:t>BDS Providers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331100" y="4295923"/>
            <a:ext cx="3051274" cy="38367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11"/>
              </a:lnSpc>
            </a:pPr>
            <a:r>
              <a:rPr sz="975" b="0" i="0" u="none">
                <a:solidFill>
                  <a:srgbClr val="475569"/>
                </a:solidFill>
                <a:latin typeface="Plus Jakarta Sans"/>
              </a:rPr>
              <a:t>Business development services for entrepreneur incubation.</a:t>
            </a:r>
          </a:p>
        </p:txBody>
      </p:sp>
      <p:pic>
        <p:nvPicPr>
          <p:cNvPr id="27" name="Picture 26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8200" y="2807344"/>
            <a:ext cx="152400" cy="152400"/>
          </a:xfrm>
          <a:prstGeom prst="rect">
            <a:avLst/>
          </a:prstGeom>
        </p:spPr>
      </p:pic>
      <p:pic>
        <p:nvPicPr>
          <p:cNvPr id="28" name="Picture 27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84650" y="2807344"/>
            <a:ext cx="171450" cy="152400"/>
          </a:xfrm>
          <a:prstGeom prst="rect">
            <a:avLst/>
          </a:prstGeom>
        </p:spPr>
      </p:pic>
      <p:pic>
        <p:nvPicPr>
          <p:cNvPr id="29" name="Picture 28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331100" y="2807344"/>
            <a:ext cx="171450" cy="152400"/>
          </a:xfrm>
          <a:prstGeom prst="rect">
            <a:avLst/>
          </a:prstGeom>
        </p:spPr>
      </p:pic>
      <p:pic>
        <p:nvPicPr>
          <p:cNvPr id="30" name="Picture 29" descr="image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8200" y="4067323"/>
            <a:ext cx="190500" cy="152400"/>
          </a:xfrm>
          <a:prstGeom prst="rect">
            <a:avLst/>
          </a:prstGeom>
        </p:spPr>
      </p:pic>
      <p:pic>
        <p:nvPicPr>
          <p:cNvPr id="31" name="Picture 30" descr="image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584650" y="4067323"/>
            <a:ext cx="152400" cy="152400"/>
          </a:xfrm>
          <a:prstGeom prst="rect">
            <a:avLst/>
          </a:prstGeom>
        </p:spPr>
      </p:pic>
      <p:pic>
        <p:nvPicPr>
          <p:cNvPr id="32" name="Picture 31" descr="image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331100" y="4067323"/>
            <a:ext cx="152400" cy="152400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571500" y="476250"/>
            <a:ext cx="11601450" cy="38859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060"/>
              </a:lnSpc>
            </a:pPr>
            <a:r>
              <a:rPr sz="2550" b="1" i="0" u="none">
                <a:solidFill>
                  <a:srgbClr val="064E3B"/>
                </a:solidFill>
                <a:latin typeface="Outfit"/>
              </a:rPr>
              <a:t>Multi-Stakeholder Partnerships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571500" y="864840"/>
            <a:ext cx="57150" cy="304800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4011959"/>
            <a:ext cx="11049000" cy="4857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2558206"/>
            <a:ext cx="2103090" cy="1215628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07940" y="2558206"/>
            <a:ext cx="2103090" cy="1215628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44380" y="2558206"/>
            <a:ext cx="2103090" cy="1215628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80820" y="2558206"/>
            <a:ext cx="2103090" cy="1215628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17260" y="2558206"/>
            <a:ext cx="2103239" cy="1215628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500" y="6096000"/>
            <a:ext cx="11049000" cy="2857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347394" y="6238875"/>
            <a:ext cx="2543175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 u="none">
                <a:solidFill>
                  <a:srgbClr val="64748B"/>
                </a:solidFill>
                <a:latin typeface="Plus Jakarta Sans SemiBold"/>
              </a:rPr>
              <a:t>ADVANCING INCLUSIVE ISLAMIC FINANCE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490870" y="6238875"/>
            <a:ext cx="129629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 u="none">
                <a:solidFill>
                  <a:srgbClr val="64748B"/>
                </a:solidFill>
                <a:latin typeface="Plus Jakarta Sans SemiBold"/>
              </a:rPr>
              <a:t>19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81262" y="4183409"/>
            <a:ext cx="152400" cy="15240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1500" y="6253162"/>
            <a:ext cx="122039" cy="1143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356568" y="6238875"/>
            <a:ext cx="390525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 u="none">
                <a:solidFill>
                  <a:srgbClr val="D97706"/>
                </a:solidFill>
                <a:latin typeface="Plus Jakarta Sans SemiBold"/>
              </a:rPr>
              <a:t>IHSAN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480095" y="2739181"/>
            <a:ext cx="285750" cy="2286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48938" y="3043981"/>
            <a:ext cx="1948212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050" b="1" i="0" u="none">
                <a:solidFill>
                  <a:srgbClr val="064E3B"/>
                </a:solidFill>
                <a:latin typeface="Outfit"/>
              </a:rPr>
              <a:t>Inclusion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5325" y="3253531"/>
            <a:ext cx="1855440" cy="3393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336"/>
              </a:lnSpc>
            </a:pPr>
            <a:r>
              <a:rPr sz="862" b="0" i="0" u="none">
                <a:solidFill>
                  <a:srgbClr val="64748B"/>
                </a:solidFill>
                <a:latin typeface="Plus Jakarta Sans"/>
              </a:rPr>
              <a:t>New clients, active accounts &amp; rural reach.</a:t>
            </a:r>
          </a:p>
        </p:txBody>
      </p:sp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745110" y="2739181"/>
            <a:ext cx="228600" cy="2286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885379" y="3043981"/>
            <a:ext cx="1948212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050" b="1" i="0" u="none">
                <a:solidFill>
                  <a:srgbClr val="064E3B"/>
                </a:solidFill>
                <a:latin typeface="Outfit"/>
              </a:rPr>
              <a:t>Enterprise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931765" y="3253531"/>
            <a:ext cx="1855440" cy="169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336"/>
              </a:lnSpc>
            </a:pPr>
            <a:r>
              <a:rPr sz="862" b="0" i="0" u="none">
                <a:solidFill>
                  <a:srgbClr val="64748B"/>
                </a:solidFill>
                <a:latin typeface="Plus Jakarta Sans"/>
              </a:rPr>
              <a:t>MSMEs funded &amp; jobs created.</a:t>
            </a:r>
          </a:p>
        </p:txBody>
      </p:sp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952976" y="2739181"/>
            <a:ext cx="285750" cy="2286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5121819" y="3043981"/>
            <a:ext cx="1948212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050" b="1" i="0" u="none">
                <a:solidFill>
                  <a:srgbClr val="064E3B"/>
                </a:solidFill>
                <a:latin typeface="Outfit"/>
              </a:rPr>
              <a:t>Sustainability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68205" y="3253531"/>
            <a:ext cx="1855440" cy="169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336"/>
              </a:lnSpc>
            </a:pPr>
            <a:r>
              <a:rPr sz="862" b="0" i="0" u="none">
                <a:solidFill>
                  <a:srgbClr val="64748B"/>
                </a:solidFill>
                <a:latin typeface="Plus Jakarta Sans"/>
              </a:rPr>
              <a:t>Portfolio quality &amp; efficiency.</a:t>
            </a:r>
          </a:p>
        </p:txBody>
      </p:sp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217991" y="2739181"/>
            <a:ext cx="228600" cy="2286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7358259" y="3043981"/>
            <a:ext cx="1948212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050" b="1" i="0" u="none">
                <a:solidFill>
                  <a:srgbClr val="064E3B"/>
                </a:solidFill>
                <a:latin typeface="Outfit"/>
              </a:rPr>
              <a:t>Economy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404645" y="3253531"/>
            <a:ext cx="1855440" cy="169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336"/>
              </a:lnSpc>
            </a:pPr>
            <a:r>
              <a:rPr sz="862" b="0" i="0" u="none">
                <a:solidFill>
                  <a:srgbClr val="64748B"/>
                </a:solidFill>
                <a:latin typeface="Plus Jakarta Sans"/>
              </a:rPr>
              <a:t>Asset creation &amp; income growth.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594696" y="2939206"/>
            <a:ext cx="1948368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050" b="1" i="0" u="none">
                <a:solidFill>
                  <a:srgbClr val="064E3B"/>
                </a:solidFill>
                <a:latin typeface="Outfit"/>
              </a:rPr>
              <a:t>Shariah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641085" y="3148756"/>
            <a:ext cx="1855589" cy="169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336"/>
              </a:lnSpc>
            </a:pPr>
            <a:r>
              <a:rPr sz="862" b="0" i="0" u="none">
                <a:solidFill>
                  <a:srgbClr val="64748B"/>
                </a:solidFill>
                <a:latin typeface="Plus Jakarta Sans"/>
              </a:rPr>
              <a:t>Strict audit &amp; compliance integrity.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71500" y="476250"/>
            <a:ext cx="11601450" cy="38859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060"/>
              </a:lnSpc>
            </a:pPr>
            <a:r>
              <a:rPr sz="2550" b="1" i="0" u="none">
                <a:solidFill>
                  <a:srgbClr val="064E3B"/>
                </a:solidFill>
                <a:latin typeface="Outfit"/>
              </a:rPr>
              <a:t>Measuring Holistic Impact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71500" y="864840"/>
            <a:ext cx="57150" cy="304800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062162"/>
            <a:ext cx="3555950" cy="3122116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7950" y="2062162"/>
            <a:ext cx="3555950" cy="3122116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64400" y="2062162"/>
            <a:ext cx="3556099" cy="3122116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6096000"/>
            <a:ext cx="11049000" cy="2857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328344" y="6238875"/>
            <a:ext cx="2543175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 u="none">
                <a:solidFill>
                  <a:srgbClr val="64748B"/>
                </a:solidFill>
                <a:latin typeface="Plus Jakarta Sans SemiBold"/>
              </a:rPr>
              <a:t>ADVANCING INCLUSIVE ISLAMIC FINANCE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52770" y="6238875"/>
            <a:ext cx="167729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 u="none">
                <a:solidFill>
                  <a:srgbClr val="64748B"/>
                </a:solidFill>
                <a:latin typeface="Plus Jakarta Sans SemiBold"/>
              </a:rPr>
              <a:t>20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6253162"/>
            <a:ext cx="122039" cy="1143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56568" y="6238875"/>
            <a:ext cx="390525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 u="none">
                <a:solidFill>
                  <a:srgbClr val="D97706"/>
                </a:solidFill>
                <a:latin typeface="Plus Jakarta Sans SemiBold"/>
              </a:rPr>
              <a:t>IHSAN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9150" y="2357437"/>
            <a:ext cx="1571625" cy="21907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19150" y="2671762"/>
            <a:ext cx="3213682" cy="219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64E3B"/>
                </a:solidFill>
                <a:latin typeface="Outfit"/>
              </a:rPr>
              <a:t>Core Infrastructure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65600" y="2357437"/>
            <a:ext cx="1190625" cy="21907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565600" y="2671762"/>
            <a:ext cx="3213682" cy="219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64E3B"/>
                </a:solidFill>
                <a:latin typeface="Outfit"/>
              </a:rPr>
              <a:t>Market Expansion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12050" y="2357437"/>
            <a:ext cx="1943100" cy="219075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312050" y="2671762"/>
            <a:ext cx="3213839" cy="219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64E3B"/>
                </a:solidFill>
                <a:latin typeface="Outfit"/>
              </a:rPr>
              <a:t>National Ecosystem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85850" y="2986087"/>
            <a:ext cx="2793950" cy="4723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60"/>
              </a:lnSpc>
            </a:pPr>
            <a:r>
              <a:rPr sz="1200" b="0" i="0" u="none">
                <a:solidFill>
                  <a:srgbClr val="334155"/>
                </a:solidFill>
                <a:latin typeface="Plus Jakarta Sans"/>
              </a:rPr>
              <a:t>Establish robust Shariah governance &amp; audit.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85850" y="3591817"/>
            <a:ext cx="2793950" cy="2361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60"/>
              </a:lnSpc>
            </a:pPr>
            <a:r>
              <a:rPr sz="1200" b="0" i="0" u="none">
                <a:solidFill>
                  <a:srgbClr val="334155"/>
                </a:solidFill>
                <a:latin typeface="Plus Jakarta Sans"/>
              </a:rPr>
              <a:t>Develop core IFB product suite.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85850" y="3961358"/>
            <a:ext cx="2793950" cy="4723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60"/>
              </a:lnSpc>
            </a:pPr>
            <a:r>
              <a:rPr sz="1200" b="0" i="0" u="none">
                <a:solidFill>
                  <a:srgbClr val="334155"/>
                </a:solidFill>
                <a:latin typeface="Plus Jakarta Sans"/>
              </a:rPr>
              <a:t>Upgrade tech &amp; CBS core capabilities.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85850" y="4567088"/>
            <a:ext cx="2793950" cy="2361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60"/>
              </a:lnSpc>
            </a:pPr>
            <a:r>
              <a:rPr sz="1200" b="0" i="0" u="none">
                <a:solidFill>
                  <a:srgbClr val="334155"/>
                </a:solidFill>
                <a:latin typeface="Plus Jakarta Sans"/>
              </a:rPr>
              <a:t>Train specialized staff &amp; field teams.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832300" y="2986087"/>
            <a:ext cx="2793950" cy="2361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60"/>
              </a:lnSpc>
            </a:pPr>
            <a:r>
              <a:rPr sz="1200" b="0" i="0" u="none">
                <a:solidFill>
                  <a:srgbClr val="334155"/>
                </a:solidFill>
                <a:latin typeface="Plus Jakarta Sans"/>
              </a:rPr>
              <a:t>Roll out community banking networks.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32300" y="3355627"/>
            <a:ext cx="2793950" cy="2361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60"/>
              </a:lnSpc>
            </a:pPr>
            <a:r>
              <a:rPr sz="1200" b="0" i="0" u="none">
                <a:solidFill>
                  <a:srgbClr val="334155"/>
                </a:solidFill>
                <a:latin typeface="Plus Jakarta Sans"/>
              </a:rPr>
              <a:t>Scale MSME small-ticket financing.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832300" y="3725167"/>
            <a:ext cx="2793950" cy="2361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60"/>
              </a:lnSpc>
            </a:pPr>
            <a:r>
              <a:rPr sz="1200" b="0" i="0" u="none">
                <a:solidFill>
                  <a:srgbClr val="334155"/>
                </a:solidFill>
                <a:latin typeface="Plus Jakarta Sans"/>
              </a:rPr>
              <a:t>Launch digital IFB mobile channels.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832300" y="4094708"/>
            <a:ext cx="2793950" cy="2361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60"/>
              </a:lnSpc>
            </a:pPr>
            <a:r>
              <a:rPr sz="1200" b="0" i="0" u="none">
                <a:solidFill>
                  <a:srgbClr val="334155"/>
                </a:solidFill>
                <a:latin typeface="Plus Jakarta Sans"/>
              </a:rPr>
              <a:t>Formalize key strategic partnerships.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578750" y="2986087"/>
            <a:ext cx="2794099" cy="4723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60"/>
              </a:lnSpc>
            </a:pPr>
            <a:r>
              <a:rPr sz="1200" b="0" i="0" u="none">
                <a:solidFill>
                  <a:srgbClr val="334155"/>
                </a:solidFill>
                <a:latin typeface="Plus Jakarta Sans"/>
              </a:rPr>
              <a:t>Deploy equity-based Musharakah investments.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578750" y="3591817"/>
            <a:ext cx="2794099" cy="4723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60"/>
              </a:lnSpc>
            </a:pPr>
            <a:r>
              <a:rPr sz="1200" b="0" i="0" u="none">
                <a:solidFill>
                  <a:srgbClr val="334155"/>
                </a:solidFill>
                <a:latin typeface="Plus Jakarta Sans"/>
              </a:rPr>
              <a:t>Expand full-scale digital financing ecosystem.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578750" y="4197548"/>
            <a:ext cx="2794099" cy="4723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60"/>
              </a:lnSpc>
            </a:pPr>
            <a:r>
              <a:rPr sz="1200" b="0" i="0" u="none">
                <a:solidFill>
                  <a:srgbClr val="334155"/>
                </a:solidFill>
                <a:latin typeface="Plus Jakarta Sans"/>
              </a:rPr>
              <a:t>Drive nationwide inclusive economic impact.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71500" y="476250"/>
            <a:ext cx="11601450" cy="38859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060"/>
              </a:lnSpc>
            </a:pPr>
            <a:r>
              <a:rPr sz="2550" b="1" i="0" u="none" dirty="0">
                <a:solidFill>
                  <a:srgbClr val="064E3B"/>
                </a:solidFill>
                <a:latin typeface="Outfit"/>
              </a:rPr>
              <a:t>Three-Phase Strategic Implementation Roadmap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71500" y="864840"/>
            <a:ext cx="57150" cy="304800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0" name="Picture 29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19150" y="3005137"/>
            <a:ext cx="114300" cy="142875"/>
          </a:xfrm>
          <a:prstGeom prst="rect">
            <a:avLst/>
          </a:prstGeom>
        </p:spPr>
      </p:pic>
      <p:pic>
        <p:nvPicPr>
          <p:cNvPr id="31" name="Picture 30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19150" y="3610867"/>
            <a:ext cx="114300" cy="142875"/>
          </a:xfrm>
          <a:prstGeom prst="rect">
            <a:avLst/>
          </a:prstGeom>
        </p:spPr>
      </p:pic>
      <p:pic>
        <p:nvPicPr>
          <p:cNvPr id="32" name="Picture 31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19150" y="3980408"/>
            <a:ext cx="114300" cy="142875"/>
          </a:xfrm>
          <a:prstGeom prst="rect">
            <a:avLst/>
          </a:prstGeom>
        </p:spPr>
      </p:pic>
      <p:pic>
        <p:nvPicPr>
          <p:cNvPr id="33" name="Picture 32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19150" y="4586138"/>
            <a:ext cx="114300" cy="142875"/>
          </a:xfrm>
          <a:prstGeom prst="rect">
            <a:avLst/>
          </a:prstGeom>
        </p:spPr>
      </p:pic>
      <p:pic>
        <p:nvPicPr>
          <p:cNvPr id="34" name="Picture 33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65600" y="3005137"/>
            <a:ext cx="114300" cy="142875"/>
          </a:xfrm>
          <a:prstGeom prst="rect">
            <a:avLst/>
          </a:prstGeom>
        </p:spPr>
      </p:pic>
      <p:pic>
        <p:nvPicPr>
          <p:cNvPr id="35" name="Picture 34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65600" y="3374677"/>
            <a:ext cx="114300" cy="142875"/>
          </a:xfrm>
          <a:prstGeom prst="rect">
            <a:avLst/>
          </a:prstGeom>
        </p:spPr>
      </p:pic>
      <p:pic>
        <p:nvPicPr>
          <p:cNvPr id="36" name="Picture 35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65600" y="3744217"/>
            <a:ext cx="114300" cy="142875"/>
          </a:xfrm>
          <a:prstGeom prst="rect">
            <a:avLst/>
          </a:prstGeom>
        </p:spPr>
      </p:pic>
      <p:pic>
        <p:nvPicPr>
          <p:cNvPr id="37" name="Picture 36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65600" y="4113758"/>
            <a:ext cx="114300" cy="142875"/>
          </a:xfrm>
          <a:prstGeom prst="rect">
            <a:avLst/>
          </a:prstGeom>
        </p:spPr>
      </p:pic>
      <p:pic>
        <p:nvPicPr>
          <p:cNvPr id="38" name="Picture 37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12050" y="3005137"/>
            <a:ext cx="114300" cy="142875"/>
          </a:xfrm>
          <a:prstGeom prst="rect">
            <a:avLst/>
          </a:prstGeom>
        </p:spPr>
      </p:pic>
      <p:pic>
        <p:nvPicPr>
          <p:cNvPr id="39" name="Picture 38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12050" y="3610867"/>
            <a:ext cx="114300" cy="142875"/>
          </a:xfrm>
          <a:prstGeom prst="rect">
            <a:avLst/>
          </a:prstGeom>
        </p:spPr>
      </p:pic>
      <p:pic>
        <p:nvPicPr>
          <p:cNvPr id="40" name="Picture 39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12050" y="4216598"/>
            <a:ext cx="114300" cy="14287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286148"/>
            <a:ext cx="5429250" cy="1146571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1250" y="2286148"/>
            <a:ext cx="5429250" cy="1146571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623220"/>
            <a:ext cx="5429250" cy="1146571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1250" y="3623220"/>
            <a:ext cx="5429250" cy="1146571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6096000"/>
            <a:ext cx="11049000" cy="2857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347394" y="6238875"/>
            <a:ext cx="2543175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 u="none">
                <a:solidFill>
                  <a:srgbClr val="64748B"/>
                </a:solidFill>
                <a:latin typeface="Plus Jakarta Sans SemiBold"/>
              </a:rPr>
              <a:t>ADVANCING INCLUSIVE ISLAMIC FINANCE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90870" y="6238875"/>
            <a:ext cx="129629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 u="none">
                <a:solidFill>
                  <a:srgbClr val="64748B"/>
                </a:solidFill>
                <a:latin typeface="Plus Jakarta Sans SemiBold"/>
              </a:rPr>
              <a:t>21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6253162"/>
            <a:ext cx="122039" cy="1143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356568" y="6238875"/>
            <a:ext cx="390525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 u="none">
                <a:solidFill>
                  <a:srgbClr val="D97706"/>
                </a:solidFill>
                <a:latin typeface="Plus Jakarta Sans SemiBold"/>
              </a:rPr>
              <a:t>IHSAN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8200" y="2505223"/>
            <a:ext cx="5170646" cy="219075"/>
          </a:xfrm>
          <a:prstGeom prst="rect">
            <a:avLst/>
          </a:prstGeom>
          <a:noFill/>
        </p:spPr>
        <p:txBody>
          <a:bodyPr wrap="square" lIns="219075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64E3B"/>
                </a:solidFill>
                <a:latin typeface="Outfit"/>
              </a:rPr>
              <a:t>Customer-Centric Focus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8200" y="2800498"/>
            <a:ext cx="4924425" cy="41314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27"/>
              </a:lnSpc>
            </a:pPr>
            <a:r>
              <a:rPr sz="1050" b="0" i="0" u="none">
                <a:solidFill>
                  <a:srgbClr val="475569"/>
                </a:solidFill>
                <a:latin typeface="Plus Jakarta Sans"/>
              </a:rPr>
              <a:t>Shift from rigid product pushing to holistic, client-centered financial inclusion solutions.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57950" y="2505223"/>
            <a:ext cx="5170646" cy="219075"/>
          </a:xfrm>
          <a:prstGeom prst="rect">
            <a:avLst/>
          </a:prstGeom>
          <a:noFill/>
        </p:spPr>
        <p:txBody>
          <a:bodyPr wrap="square" lIns="17145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64E3B"/>
                </a:solidFill>
                <a:latin typeface="Outfit"/>
              </a:rPr>
              <a:t>Graduation Pathways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57950" y="2800498"/>
            <a:ext cx="4924425" cy="41314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27"/>
              </a:lnSpc>
            </a:pPr>
            <a:r>
              <a:rPr sz="1050" b="0" i="0" u="none">
                <a:solidFill>
                  <a:srgbClr val="475569"/>
                </a:solidFill>
                <a:latin typeface="Plus Jakarta Sans"/>
              </a:rPr>
              <a:t>Build long-term advisory relationships that guide micro-clients into scalable commercial entities.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8200" y="3842295"/>
            <a:ext cx="5170646" cy="219075"/>
          </a:xfrm>
          <a:prstGeom prst="rect">
            <a:avLst/>
          </a:prstGeom>
          <a:noFill/>
        </p:spPr>
        <p:txBody>
          <a:bodyPr wrap="square" lIns="219075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B45309"/>
                </a:solidFill>
                <a:latin typeface="Outfit"/>
              </a:rPr>
              <a:t>Real Economic Catalyst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8200" y="4137570"/>
            <a:ext cx="4924425" cy="41314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27"/>
              </a:lnSpc>
            </a:pPr>
            <a:r>
              <a:rPr sz="1050" b="0" i="0" u="none">
                <a:solidFill>
                  <a:srgbClr val="475569"/>
                </a:solidFill>
                <a:latin typeface="Plus Jakarta Sans"/>
              </a:rPr>
              <a:t>Transform financial resources directly into productive, job-creating business activities.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57950" y="3842295"/>
            <a:ext cx="5170646" cy="219075"/>
          </a:xfrm>
          <a:prstGeom prst="rect">
            <a:avLst/>
          </a:prstGeom>
          <a:noFill/>
        </p:spPr>
        <p:txBody>
          <a:bodyPr wrap="square" lIns="15240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B45309"/>
                </a:solidFill>
                <a:latin typeface="Outfit"/>
              </a:rPr>
              <a:t>Market Leadership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57950" y="4137570"/>
            <a:ext cx="4924425" cy="41314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27"/>
              </a:lnSpc>
            </a:pPr>
            <a:r>
              <a:rPr sz="1050" b="0" i="0" u="none">
                <a:solidFill>
                  <a:srgbClr val="475569"/>
                </a:solidFill>
                <a:latin typeface="Plus Jakarta Sans"/>
              </a:rPr>
              <a:t>Position Siinqee Ihsan as Ethiopia’s primary engine for inclusive Islamic economic growth.</a:t>
            </a:r>
          </a:p>
        </p:txBody>
      </p:sp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8200" y="2533798"/>
            <a:ext cx="219075" cy="171450"/>
          </a:xfrm>
          <a:prstGeom prst="rect">
            <a:avLst/>
          </a:prstGeom>
        </p:spPr>
      </p:pic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57950" y="2533798"/>
            <a:ext cx="171450" cy="171450"/>
          </a:xfrm>
          <a:prstGeom prst="rect">
            <a:avLst/>
          </a:prstGeom>
        </p:spPr>
      </p:pic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8200" y="3870870"/>
            <a:ext cx="219075" cy="171450"/>
          </a:xfrm>
          <a:prstGeom prst="rect">
            <a:avLst/>
          </a:prstGeom>
        </p:spPr>
      </p:pic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57950" y="3870870"/>
            <a:ext cx="152400" cy="17145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571500" y="476250"/>
            <a:ext cx="11601450" cy="38859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060"/>
              </a:lnSpc>
            </a:pPr>
            <a:r>
              <a:rPr sz="2550" b="1" i="0" u="none" dirty="0">
                <a:solidFill>
                  <a:srgbClr val="064E3B"/>
                </a:solidFill>
                <a:latin typeface="Outfit"/>
              </a:rPr>
              <a:t>Strategic Proposition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71500" y="864840"/>
            <a:ext cx="57150" cy="304800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6096000"/>
            <a:ext cx="11049000" cy="2857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2158" y="721534"/>
            <a:ext cx="9048750" cy="26565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76086" y="1235823"/>
            <a:ext cx="9048750" cy="274940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729"/>
              </a:lnSpc>
            </a:pPr>
            <a:r>
              <a:rPr sz="1950" b="0" i="0" u="none" dirty="0">
                <a:solidFill>
                  <a:srgbClr val="FFFFFF"/>
                </a:solidFill>
                <a:latin typeface="Outfit SemiBold"/>
              </a:rPr>
              <a:t>“The future of Islamic finance should be measured not only by portfolio size, but by the people and businesses it enables to participate, grow and prosper in the real economy.”</a:t>
            </a:r>
            <a:endParaRPr lang="en-US" sz="1950" b="0" i="0" u="none" dirty="0">
              <a:solidFill>
                <a:srgbClr val="FFFFFF"/>
              </a:solidFill>
              <a:latin typeface="Outfit SemiBold"/>
            </a:endParaRPr>
          </a:p>
          <a:p>
            <a:pPr algn="ctr">
              <a:lnSpc>
                <a:spcPts val="2729"/>
              </a:lnSpc>
            </a:pPr>
            <a:endParaRPr lang="en-US" sz="1950" b="0" i="0" u="none" dirty="0">
              <a:solidFill>
                <a:srgbClr val="FFFFFF"/>
              </a:solidFill>
              <a:latin typeface="Outfit SemiBold"/>
            </a:endParaRPr>
          </a:p>
          <a:p>
            <a:pPr>
              <a:lnSpc>
                <a:spcPts val="2729"/>
              </a:lnSpc>
            </a:pPr>
            <a:r>
              <a:rPr lang="en-US" sz="1950" dirty="0">
                <a:solidFill>
                  <a:srgbClr val="FFFFFF"/>
                </a:solidFill>
                <a:latin typeface="Outfit SemiBold"/>
              </a:rPr>
              <a:t>“Financial institution should posses  legal and moral responsibility moving beyond self satisfying financial performance success – to insure financial inclusion through interest free banking and finance” </a:t>
            </a:r>
          </a:p>
          <a:p>
            <a:pPr algn="ctr">
              <a:lnSpc>
                <a:spcPts val="2729"/>
              </a:lnSpc>
            </a:pPr>
            <a:endParaRPr lang="en-US" sz="1950" b="0" i="0" u="none" dirty="0">
              <a:solidFill>
                <a:srgbClr val="FFFFFF"/>
              </a:solidFill>
              <a:latin typeface="Outfit SemiBold"/>
            </a:endParaRPr>
          </a:p>
          <a:p>
            <a:pPr algn="ctr">
              <a:lnSpc>
                <a:spcPts val="2729"/>
              </a:lnSpc>
            </a:pPr>
            <a:endParaRPr sz="1950" b="0" i="0" u="none" dirty="0">
              <a:solidFill>
                <a:srgbClr val="FFFFFF"/>
              </a:solidFill>
              <a:latin typeface="Outfit SemiBold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715000" y="3525589"/>
            <a:ext cx="762000" cy="38100"/>
          </a:xfrm>
          <a:prstGeom prst="roundRect">
            <a:avLst>
              <a:gd name="adj" fmla="val 50000"/>
            </a:avLst>
          </a:prstGeom>
          <a:solidFill>
            <a:srgbClr val="FBBF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571625" y="3801814"/>
            <a:ext cx="9048750" cy="26565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092"/>
              </a:lnSpc>
            </a:pPr>
            <a:r>
              <a:rPr sz="1350" b="0" i="0" u="none" dirty="0">
                <a:solidFill>
                  <a:srgbClr val="A7F3D0"/>
                </a:solidFill>
                <a:latin typeface="Plus Jakarta Sans"/>
              </a:rPr>
              <a:t>Thank you for your commitment to building an inclusive economic future for Ethiopia.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71625" y="4353222"/>
            <a:ext cx="9048750" cy="4762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337869" y="6238875"/>
            <a:ext cx="2543175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 u="none">
                <a:solidFill>
                  <a:srgbClr val="94A3B8"/>
                </a:solidFill>
                <a:latin typeface="Plus Jakarta Sans SemiBold"/>
              </a:rPr>
              <a:t>ADVANCING INCLUSIVE ISLAMIC FINANCE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71820" y="6238875"/>
            <a:ext cx="148679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 u="none">
                <a:solidFill>
                  <a:srgbClr val="94A3B8"/>
                </a:solidFill>
                <a:latin typeface="Plus Jakarta Sans SemiBold"/>
              </a:rPr>
              <a:t>22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76450" y="4505622"/>
            <a:ext cx="1609725" cy="1714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50" b="0" i="0" u="none">
                <a:solidFill>
                  <a:srgbClr val="FFFFFF"/>
                </a:solidFill>
                <a:latin typeface="Plus Jakarta Sans"/>
              </a:rPr>
              <a:t>www.siinqeebank.com.et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81475" y="4505622"/>
            <a:ext cx="1714500" cy="1714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50" b="0" i="0" u="none">
                <a:solidFill>
                  <a:srgbClr val="FFFFFF"/>
                </a:solidFill>
                <a:latin typeface="Plus Jakarta Sans"/>
              </a:rPr>
              <a:t>ihsan@siinqeebank.com.et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6253162"/>
            <a:ext cx="122039" cy="1143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356568" y="6238875"/>
            <a:ext cx="390525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 u="none">
                <a:solidFill>
                  <a:srgbClr val="D97706"/>
                </a:solidFill>
                <a:latin typeface="Plus Jakarta Sans SemiBold"/>
              </a:rPr>
              <a:t>IHSAN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66900" y="4524672"/>
            <a:ext cx="133350" cy="13335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71925" y="4524672"/>
            <a:ext cx="133350" cy="1333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1939</Words>
  <Application>Microsoft Office PowerPoint</Application>
  <PresentationFormat>Widescreen</PresentationFormat>
  <Paragraphs>298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6" baseType="lpstr">
      <vt:lpstr>Arial</vt:lpstr>
      <vt:lpstr>Calibri</vt:lpstr>
      <vt:lpstr>Outfit</vt:lpstr>
      <vt:lpstr>Outfit ExtraBold</vt:lpstr>
      <vt:lpstr>Outfit SemiBold</vt:lpstr>
      <vt:lpstr>Plus Jakarta Sans</vt:lpstr>
      <vt:lpstr>Plus Jakarta Sans ExtraBold</vt:lpstr>
      <vt:lpstr>Plus Jakarta Sans Medium</vt:lpstr>
      <vt:lpstr>Plus Jakarta Sans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MUKTAR HADJI BORU</cp:lastModifiedBy>
  <cp:revision>5</cp:revision>
  <dcterms:created xsi:type="dcterms:W3CDTF">2013-01-27T09:14:16Z</dcterms:created>
  <dcterms:modified xsi:type="dcterms:W3CDTF">2026-08-16T16:39:31Z</dcterms:modified>
  <cp:category/>
</cp:coreProperties>
</file>